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71" r:id="rId16"/>
  </p:sldIdLst>
  <p:sldSz cx="12192000" cy="6858000"/>
  <p:notesSz cx="6858000" cy="9144000"/>
  <p:defaultTextStyle>
    <a:defPPr>
      <a:defRPr lang="en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91"/>
  </p:normalViewPr>
  <p:slideViewPr>
    <p:cSldViewPr snapToGrid="0" snapToObjects="1">
      <p:cViewPr varScale="1">
        <p:scale>
          <a:sx n="79" d="100"/>
          <a:sy n="79" d="100"/>
        </p:scale>
        <p:origin x="629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4919A-2C9E-2242-A12C-FCE100364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9312E8-44BD-A849-93B4-861F1686B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87AEC-DFC9-554C-B298-C3D95ECC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143C3-EA14-8F42-A787-C102EA18A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21F7D-7216-094D-A846-059019E5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83235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963E7-EE42-8040-8552-2B767B20C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75398-D84B-384C-B0E2-953E0C2D0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1D925-E99D-0945-B312-D6F6416F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E1CB8-E384-BA4D-A909-A83E19A2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19339-B9BC-8A4C-82C3-1C5DE2CEF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80670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7BC868-2C06-DD4F-8AD9-F6CF7ACD12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312A0-E2CE-5547-98F5-515FA8BF6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7913C-73FB-7F45-A4E4-953B5E22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E9D7-D700-0D4D-A386-9AF913644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06C92-33B4-644D-BC53-CCE9CC412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63930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F25E-F033-2C42-8459-0FCDCFA09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D2292-5E9D-A346-BDBD-79155895C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55A09-9479-6F4B-B68E-F61CDB2E9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25971-2774-8D44-80CC-D639B8933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330CB-416F-4D49-95C3-B023C7B16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69655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5AD1F-96C5-4A48-A801-47F82805F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2EC92-6E69-534F-A096-F4D684281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FF43E-50E2-D74D-9844-5DA0DA937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3CC2B-F678-F241-9ACD-010DFE6FF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ECE4C-536F-0342-B1E6-CD33EDC21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88278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308C2-728B-0745-AE73-9C440719A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7C5E1-BE6B-634B-B13A-07F514288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293D1-7EDE-7044-9EC0-A31266B87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8BA6F0-13C6-3C4F-80FD-AA22044C3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C2B66-E966-8148-A738-BBD9823E4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DAAE1-BF70-7741-8B29-4FF473E7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91754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0396E-34D8-0448-80FE-D2504DE5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602C3-A8CC-564A-8C51-67288B002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42672B-E8FF-0343-B94F-03F54B1A2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4C2544-6340-A54A-9A5E-9CD5E2B4C6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859A22-1714-F345-A03A-1BA27179E6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17E07E-8E1B-4F42-A986-65ED62394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7C120D-2DE8-EA47-9DC5-37136E3F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631AB-C5AA-434A-AD8F-DB25813C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78349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C16C8-7975-0745-A513-38D152D97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E1846E-9C60-FC4D-BB76-5823C02B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0C0DF-0FA7-4B4C-AED8-F471B38AA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B1BE4A-16BE-3246-9D88-FAE6223D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35572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80D2B9-F381-FC4B-B967-8B739E33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5BB62-0D75-3A40-BD7B-75AD1B33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578EE-DD03-D94E-8D57-E8466C55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82329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9FE32-621F-9241-B19A-0AF49E316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BD322-356C-944A-9F22-D3657D64A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62C75-AB88-044C-9932-74924335C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E7061-2CCE-944E-837E-17E5101C9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3C9D0B-DB91-3541-9908-69DE37D5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7A0C9-B9D8-4D41-83C8-EC6B7B23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80189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E9BCF-F597-234C-96BC-106FCE60F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AC71F4-BDA8-3840-B821-B7D16DB25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C4B2DB-FD1D-724B-A7EB-E6D4E6971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6F885-BDD1-654F-973D-1D374403A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CCE77-C4BB-2B4C-894C-E9038799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6DF45-113B-7B42-B3B4-706366772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20262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1B2BDE-A8F3-2B4C-8935-E60BFC77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43934-35A0-654C-ADF6-EE87632AA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6BD4D-9C07-0946-AA79-35055D4C3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90FD-682E-6B44-8B64-F5C459BAFF93}" type="datetimeFigureOut">
              <a:rPr lang="en-HR" smtClean="0"/>
              <a:t>03/12/2024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15DE7-BBD4-7349-8600-8182DF9D63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C3880-4D0E-8144-95B7-EB3891814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E5F04-47A9-0248-A0EB-D5A7D07235A1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6061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F065A-99BF-A74F-BA32-37FD76022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5900" y="1318459"/>
            <a:ext cx="9510584" cy="2387600"/>
          </a:xfrm>
        </p:spPr>
        <p:txBody>
          <a:bodyPr>
            <a:normAutofit/>
          </a:bodyPr>
          <a:lstStyle/>
          <a:p>
            <a:r>
              <a:rPr lang="en-US" sz="4400" dirty="0"/>
              <a:t>„</a:t>
            </a:r>
            <a:r>
              <a:rPr lang="en-US" sz="4400" dirty="0" err="1"/>
              <a:t>Povjerenstva</a:t>
            </a:r>
            <a:r>
              <a:rPr lang="en-US" sz="4400" dirty="0"/>
              <a:t> </a:t>
            </a:r>
            <a:r>
              <a:rPr lang="en-US" sz="4400" dirty="0" err="1"/>
              <a:t>i</a:t>
            </a:r>
            <a:r>
              <a:rPr lang="en-US" sz="4400" dirty="0"/>
              <a:t> </a:t>
            </a:r>
            <a:r>
              <a:rPr lang="en-US" sz="4400" dirty="0" err="1"/>
              <a:t>Savjetodavna</a:t>
            </a:r>
            <a:r>
              <a:rPr lang="en-US" sz="4400" dirty="0"/>
              <a:t> </a:t>
            </a:r>
            <a:r>
              <a:rPr lang="en-US" sz="4400" dirty="0" err="1"/>
              <a:t>tijela</a:t>
            </a:r>
            <a:r>
              <a:rPr lang="en-US" sz="4400" dirty="0"/>
              <a:t> za </a:t>
            </a:r>
            <a:r>
              <a:rPr lang="en-US" sz="4400" dirty="0" err="1"/>
              <a:t>zaštitu</a:t>
            </a:r>
            <a:r>
              <a:rPr lang="en-US" sz="4400" dirty="0"/>
              <a:t> </a:t>
            </a:r>
            <a:r>
              <a:rPr lang="en-US" sz="4400" dirty="0" err="1"/>
              <a:t>prava</a:t>
            </a:r>
            <a:r>
              <a:rPr lang="en-US" sz="4400" dirty="0"/>
              <a:t> </a:t>
            </a:r>
            <a:r>
              <a:rPr lang="en-US" sz="4400" dirty="0" err="1"/>
              <a:t>potrošača</a:t>
            </a:r>
            <a:r>
              <a:rPr lang="en-US" sz="4400" dirty="0"/>
              <a:t> – </a:t>
            </a:r>
            <a:r>
              <a:rPr lang="en-US" sz="4400" dirty="0" err="1"/>
              <a:t>prilike</a:t>
            </a:r>
            <a:r>
              <a:rPr lang="en-US" sz="4400" dirty="0"/>
              <a:t> </a:t>
            </a:r>
            <a:r>
              <a:rPr lang="en-US" sz="4400" dirty="0" err="1"/>
              <a:t>i</a:t>
            </a:r>
            <a:r>
              <a:rPr lang="en-US" sz="4400" dirty="0"/>
              <a:t> </a:t>
            </a:r>
            <a:r>
              <a:rPr lang="en-US" sz="4400" dirty="0" err="1"/>
              <a:t>izazovi</a:t>
            </a:r>
            <a:r>
              <a:rPr lang="en-US" sz="4400" dirty="0"/>
              <a:t>”</a:t>
            </a:r>
            <a:endParaRPr lang="en-H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B46B3-4290-6E41-B010-15C1018243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HR" dirty="0"/>
          </a:p>
          <a:p>
            <a:r>
              <a:rPr lang="en-HR" dirty="0"/>
              <a:t>Čakovec</a:t>
            </a:r>
          </a:p>
          <a:p>
            <a:r>
              <a:rPr lang="en-HR" dirty="0"/>
              <a:t>14.3.2024.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C808813-F115-B5E0-B446-9E039B946043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HR" dirty="0"/>
              <a:t>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FBED170-6CDF-B661-760C-DDF5B9654604}"/>
              </a:ext>
            </a:extLst>
          </p:cNvPr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HR" dirty="0"/>
          </a:p>
        </p:txBody>
      </p:sp>
      <p:pic>
        <p:nvPicPr>
          <p:cNvPr id="6" name="Picture 5" descr="A red and white logo&#10;&#10;Description automatically generated">
            <a:extLst>
              <a:ext uri="{FF2B5EF4-FFF2-40B4-BE49-F238E27FC236}">
                <a16:creationId xmlns:a16="http://schemas.microsoft.com/office/drawing/2014/main" id="{D81D21EC-9972-8FF5-164B-BEE421912D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701695" y="-269874"/>
            <a:ext cx="3871912" cy="3871912"/>
          </a:xfrm>
          <a:prstGeom prst="rect">
            <a:avLst/>
          </a:prstGeom>
        </p:spPr>
      </p:pic>
      <p:pic>
        <p:nvPicPr>
          <p:cNvPr id="7" name="Picture 6" descr="A red and white checkered coat of arms&#10;&#10;Description automatically generated">
            <a:extLst>
              <a:ext uri="{FF2B5EF4-FFF2-40B4-BE49-F238E27FC236}">
                <a16:creationId xmlns:a16="http://schemas.microsoft.com/office/drawing/2014/main" id="{0040161B-988C-391C-5D36-7375AFEF15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4751" y="4988434"/>
            <a:ext cx="2503016" cy="1769554"/>
          </a:xfrm>
          <a:prstGeom prst="rect">
            <a:avLst/>
          </a:prstGeom>
        </p:spPr>
      </p:pic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C50C4A47-EB0B-DABF-A249-A22169133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850" y="5349875"/>
            <a:ext cx="4168735" cy="10723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A81978A-3F2B-137F-B648-561A7A4DF5C2}"/>
              </a:ext>
            </a:extLst>
          </p:cNvPr>
          <p:cNvSpPr txBox="1"/>
          <p:nvPr/>
        </p:nvSpPr>
        <p:spPr>
          <a:xfrm>
            <a:off x="8656953" y="5649992"/>
            <a:ext cx="35350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Impact4Values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sufinancira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Ured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udruge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Vlade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Republike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Hrvatske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H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Picture 9" descr="A red and white tag with a question mark on it&#10;&#10;Description automatically generated">
            <a:extLst>
              <a:ext uri="{FF2B5EF4-FFF2-40B4-BE49-F238E27FC236}">
                <a16:creationId xmlns:a16="http://schemas.microsoft.com/office/drawing/2014/main" id="{F39032F1-687F-F7E9-14D2-6B5A3A3EE2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9805" y="378844"/>
            <a:ext cx="1683559" cy="10145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40545F-68BC-E273-C399-66C291EF99F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" r="82528" b="-27261"/>
          <a:stretch/>
        </p:blipFill>
        <p:spPr>
          <a:xfrm>
            <a:off x="9686926" y="472202"/>
            <a:ext cx="2381398" cy="101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660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9" name="Rectangle 819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BE91B-3410-0E4C-8AD8-B3F90651D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</a:t>
            </a:r>
            <a:r>
              <a:rPr lang="en-HR" sz="4800" dirty="0"/>
              <a:t>Potrošačka politika u očima građana</a:t>
            </a:r>
          </a:p>
        </p:txBody>
      </p:sp>
      <p:sp>
        <p:nvSpPr>
          <p:cNvPr id="820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9E41A-8344-4B44-A9BF-B22130CE3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err="1"/>
              <a:t>Kada</a:t>
            </a:r>
            <a:r>
              <a:rPr lang="en-US" sz="2200" dirty="0"/>
              <a:t> </a:t>
            </a:r>
            <a:r>
              <a:rPr lang="en-US" sz="2200" dirty="0" err="1"/>
              <a:t>govorimo</a:t>
            </a:r>
            <a:r>
              <a:rPr lang="en-US" sz="2200" dirty="0"/>
              <a:t> o </a:t>
            </a:r>
            <a:r>
              <a:rPr lang="en-US" sz="2200" dirty="0" err="1"/>
              <a:t>povjerenju</a:t>
            </a:r>
            <a:r>
              <a:rPr lang="en-US" sz="2200" dirty="0"/>
              <a:t> u </a:t>
            </a:r>
            <a:r>
              <a:rPr lang="en-US" sz="2200" dirty="0" err="1"/>
              <a:t>pojedine</a:t>
            </a:r>
            <a:r>
              <a:rPr lang="en-US" sz="2200" dirty="0"/>
              <a:t> </a:t>
            </a:r>
            <a:r>
              <a:rPr lang="en-US" sz="2200" dirty="0" err="1"/>
              <a:t>institucije</a:t>
            </a:r>
            <a:r>
              <a:rPr lang="en-US" sz="2200" dirty="0"/>
              <a:t> u </a:t>
            </a:r>
            <a:r>
              <a:rPr lang="en-US" sz="2200" dirty="0" err="1"/>
              <a:t>očima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u </a:t>
            </a:r>
            <a:r>
              <a:rPr lang="en-US" sz="2200" dirty="0" err="1"/>
              <a:t>koje</a:t>
            </a:r>
            <a:r>
              <a:rPr lang="en-US" sz="2200" dirty="0"/>
              <a:t> ne </a:t>
            </a:r>
            <a:r>
              <a:rPr lang="en-US" sz="2200" dirty="0" err="1"/>
              <a:t>polažu</a:t>
            </a:r>
            <a:r>
              <a:rPr lang="en-US" sz="2200" dirty="0"/>
              <a:t> </a:t>
            </a:r>
            <a:r>
              <a:rPr lang="en-US" sz="2200" dirty="0" err="1"/>
              <a:t>nimalo</a:t>
            </a:r>
            <a:r>
              <a:rPr lang="en-US" sz="2200" dirty="0"/>
              <a:t> </a:t>
            </a:r>
            <a:r>
              <a:rPr lang="en-US" sz="2200" dirty="0" err="1"/>
              <a:t>vjere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većina</a:t>
            </a:r>
            <a:r>
              <a:rPr lang="en-US" sz="2200" dirty="0"/>
              <a:t> se </a:t>
            </a:r>
            <a:r>
              <a:rPr lang="en-US" sz="2200" dirty="0" err="1"/>
              <a:t>izjasnila</a:t>
            </a:r>
            <a:r>
              <a:rPr lang="en-US" sz="2200" dirty="0"/>
              <a:t> </a:t>
            </a:r>
            <a:r>
              <a:rPr lang="en-US" sz="2200" dirty="0" err="1"/>
              <a:t>kako</a:t>
            </a:r>
            <a:r>
              <a:rPr lang="en-US" sz="2200" dirty="0"/>
              <a:t> </a:t>
            </a:r>
            <a:r>
              <a:rPr lang="en-US" sz="2200" dirty="0" err="1"/>
              <a:t>im</a:t>
            </a:r>
            <a:r>
              <a:rPr lang="en-US" sz="2200" dirty="0"/>
              <a:t> </a:t>
            </a:r>
            <a:r>
              <a:rPr lang="en-US" sz="2200" dirty="0" err="1"/>
              <a:t>uglavnom</a:t>
            </a:r>
            <a:r>
              <a:rPr lang="en-US" sz="2200" dirty="0"/>
              <a:t> ne </a:t>
            </a:r>
            <a:r>
              <a:rPr lang="en-US" sz="2200" dirty="0" err="1"/>
              <a:t>vjeruju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nimalo</a:t>
            </a:r>
            <a:r>
              <a:rPr lang="en-US" sz="2200" dirty="0"/>
              <a:t> ne </a:t>
            </a:r>
            <a:r>
              <a:rPr lang="en-US" sz="2200" dirty="0" err="1"/>
              <a:t>vjeruju</a:t>
            </a:r>
            <a:r>
              <a:rPr lang="en-US" sz="2200" dirty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/>
              <a:t>U </a:t>
            </a:r>
            <a:r>
              <a:rPr lang="en-US" sz="2200" dirty="0" err="1"/>
              <a:t>slučaju</a:t>
            </a:r>
            <a:r>
              <a:rPr lang="en-US" sz="2200" dirty="0"/>
              <a:t> </a:t>
            </a:r>
            <a:r>
              <a:rPr lang="en-US" sz="2200" dirty="0" err="1"/>
              <a:t>Tržišne</a:t>
            </a:r>
            <a:r>
              <a:rPr lang="en-US" sz="2200" dirty="0"/>
              <a:t> </a:t>
            </a:r>
            <a:r>
              <a:rPr lang="en-US" sz="2200" dirty="0" err="1"/>
              <a:t>inspekcije</a:t>
            </a:r>
            <a:r>
              <a:rPr lang="en-US" sz="2200" dirty="0"/>
              <a:t> </a:t>
            </a:r>
            <a:r>
              <a:rPr lang="en-US" sz="2200" dirty="0" err="1"/>
              <a:t>postoje</a:t>
            </a:r>
            <a:r>
              <a:rPr lang="en-US" sz="2200" dirty="0"/>
              <a:t> </a:t>
            </a:r>
            <a:r>
              <a:rPr lang="en-US" sz="2200" dirty="0" err="1"/>
              <a:t>oprečna</a:t>
            </a:r>
            <a:r>
              <a:rPr lang="en-US" sz="2200" dirty="0"/>
              <a:t> </a:t>
            </a:r>
            <a:r>
              <a:rPr lang="en-US" sz="2200" dirty="0" err="1"/>
              <a:t>mišljenja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jednaka</a:t>
            </a:r>
            <a:r>
              <a:rPr lang="en-US" sz="2200" dirty="0"/>
              <a:t> </a:t>
            </a:r>
            <a:r>
              <a:rPr lang="en-US" sz="2200" dirty="0" err="1"/>
              <a:t>zastupljenost</a:t>
            </a:r>
            <a:r>
              <a:rPr lang="en-US" sz="2200" dirty="0"/>
              <a:t> </a:t>
            </a:r>
            <a:r>
              <a:rPr lang="en-US" sz="2200" dirty="0" err="1"/>
              <a:t>građana</a:t>
            </a:r>
            <a:r>
              <a:rPr lang="en-US" sz="2200" dirty="0"/>
              <a:t> koji </a:t>
            </a:r>
            <a:r>
              <a:rPr lang="en-US" sz="2200" dirty="0" err="1"/>
              <a:t>vjeruju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ne </a:t>
            </a:r>
            <a:r>
              <a:rPr lang="en-US" sz="2200" dirty="0" err="1"/>
              <a:t>vjeruju</a:t>
            </a:r>
            <a:r>
              <a:rPr lang="en-US" sz="2200" dirty="0"/>
              <a:t> </a:t>
            </a:r>
            <a:r>
              <a:rPr lang="en-US" sz="2200" dirty="0" err="1"/>
              <a:t>ovog</a:t>
            </a:r>
            <a:r>
              <a:rPr lang="en-US" sz="2200" dirty="0"/>
              <a:t> </a:t>
            </a:r>
            <a:r>
              <a:rPr lang="en-US" sz="2200" dirty="0" err="1"/>
              <a:t>instituciji</a:t>
            </a:r>
            <a:r>
              <a:rPr lang="en-US" sz="2200" dirty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/>
              <a:t>U </a:t>
            </a:r>
            <a:r>
              <a:rPr lang="en-US" sz="2200" dirty="0" err="1"/>
              <a:t>očima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, </a:t>
            </a:r>
            <a:r>
              <a:rPr lang="en-US" sz="2200" dirty="0" err="1"/>
              <a:t>udruge</a:t>
            </a:r>
            <a:r>
              <a:rPr lang="en-US" sz="2200" dirty="0"/>
              <a:t> </a:t>
            </a:r>
            <a:r>
              <a:rPr lang="en-US" sz="2200" dirty="0" err="1"/>
              <a:t>ulijevaju</a:t>
            </a:r>
            <a:r>
              <a:rPr lang="en-US" sz="2200" dirty="0"/>
              <a:t> </a:t>
            </a:r>
            <a:r>
              <a:rPr lang="en-US" sz="2200" dirty="0" err="1"/>
              <a:t>najviše</a:t>
            </a:r>
            <a:r>
              <a:rPr lang="en-US" sz="2200" dirty="0"/>
              <a:t> </a:t>
            </a:r>
            <a:r>
              <a:rPr lang="en-US" sz="2200" dirty="0" err="1"/>
              <a:t>povjerenja</a:t>
            </a:r>
            <a:r>
              <a:rPr lang="en-US" sz="2200" dirty="0"/>
              <a:t> </a:t>
            </a:r>
            <a:r>
              <a:rPr lang="en-US" sz="2200" dirty="0" err="1"/>
              <a:t>iako</a:t>
            </a:r>
            <a:r>
              <a:rPr lang="en-US" sz="2200" dirty="0"/>
              <a:t> </a:t>
            </a:r>
            <a:r>
              <a:rPr lang="en-US" sz="2200" dirty="0" err="1"/>
              <a:t>kako</a:t>
            </a:r>
            <a:r>
              <a:rPr lang="en-US" sz="2200" dirty="0"/>
              <a:t> </a:t>
            </a:r>
            <a:r>
              <a:rPr lang="en-US" sz="2200" dirty="0" err="1"/>
              <a:t>vidimo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ovdje</a:t>
            </a:r>
            <a:r>
              <a:rPr lang="en-US" sz="2200" dirty="0"/>
              <a:t> </a:t>
            </a:r>
            <a:r>
              <a:rPr lang="en-US" sz="2200" dirty="0" err="1"/>
              <a:t>prostora</a:t>
            </a:r>
            <a:r>
              <a:rPr lang="en-US" sz="2200" dirty="0"/>
              <a:t> za </a:t>
            </a:r>
            <a:r>
              <a:rPr lang="en-US" sz="2200" dirty="0" err="1"/>
              <a:t>napredak</a:t>
            </a:r>
            <a:r>
              <a:rPr lang="en-US" sz="2200" dirty="0"/>
              <a:t> </a:t>
            </a:r>
            <a:r>
              <a:rPr lang="en-US" sz="2200" dirty="0" err="1"/>
              <a:t>ima</a:t>
            </a:r>
            <a:r>
              <a:rPr lang="en-US" sz="2200" dirty="0"/>
              <a:t>.</a:t>
            </a:r>
            <a:endParaRPr lang="en-HR" sz="2200" dirty="0"/>
          </a:p>
        </p:txBody>
      </p:sp>
      <p:pic>
        <p:nvPicPr>
          <p:cNvPr id="8194" name="Picture 2" descr="Djelotvornost potrošačke politike u Hrvatskoj izv.prof.dr.dc. Dario  Dunković - Issuu">
            <a:extLst>
              <a:ext uri="{FF2B5EF4-FFF2-40B4-BE49-F238E27FC236}">
                <a16:creationId xmlns:a16="http://schemas.microsoft.com/office/drawing/2014/main" id="{21A30A51-EB3C-594A-BA22-6218AD16D6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14" r="1797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743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3" name="Rectangle 922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A8ED9-A01F-9F46-88EB-EB7824268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4800" dirty="0"/>
              <a:t>        Potrošačka politika u očima građana</a:t>
            </a:r>
          </a:p>
        </p:txBody>
      </p:sp>
      <p:sp>
        <p:nvSpPr>
          <p:cNvPr id="922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2FF8-9426-EE4C-8E07-6D59D758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err="1"/>
              <a:t>Posljednji</a:t>
            </a:r>
            <a:r>
              <a:rPr lang="en-US" sz="2200" dirty="0"/>
              <a:t> </a:t>
            </a:r>
            <a:r>
              <a:rPr lang="en-US" sz="2200" dirty="0" err="1"/>
              <a:t>blok</a:t>
            </a:r>
            <a:r>
              <a:rPr lang="en-US" sz="2200" dirty="0"/>
              <a:t> </a:t>
            </a:r>
            <a:r>
              <a:rPr lang="en-US" sz="2200" dirty="0" err="1"/>
              <a:t>pitanja</a:t>
            </a:r>
            <a:r>
              <a:rPr lang="en-US" sz="2200" dirty="0"/>
              <a:t> </a:t>
            </a:r>
            <a:r>
              <a:rPr lang="en-US" sz="2200" dirty="0" err="1"/>
              <a:t>odnosio</a:t>
            </a:r>
            <a:r>
              <a:rPr lang="en-US" sz="2200" dirty="0"/>
              <a:t> se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mišljenja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o </a:t>
            </a:r>
            <a:r>
              <a:rPr lang="en-US" sz="2200" dirty="0" err="1"/>
              <a:t>područjima</a:t>
            </a:r>
            <a:r>
              <a:rPr lang="en-US" sz="2200" dirty="0"/>
              <a:t> u </a:t>
            </a:r>
            <a:r>
              <a:rPr lang="en-US" sz="2200" dirty="0" err="1"/>
              <a:t>kojima</a:t>
            </a:r>
            <a:r>
              <a:rPr lang="en-US" sz="2200" dirty="0"/>
              <a:t> vide </a:t>
            </a:r>
            <a:r>
              <a:rPr lang="en-US" sz="2200" dirty="0" err="1"/>
              <a:t>potrebu</a:t>
            </a:r>
            <a:r>
              <a:rPr lang="en-US" sz="2200" dirty="0"/>
              <a:t> za </a:t>
            </a:r>
            <a:r>
              <a:rPr lang="en-US" sz="2200" dirty="0" err="1"/>
              <a:t>promjenama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većom</a:t>
            </a:r>
            <a:r>
              <a:rPr lang="en-US" sz="2200" dirty="0"/>
              <a:t> </a:t>
            </a:r>
            <a:r>
              <a:rPr lang="en-US" sz="2200" dirty="0" err="1"/>
              <a:t>učinkoviosti</a:t>
            </a:r>
            <a:r>
              <a:rPr lang="en-US" sz="2200" dirty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err="1"/>
              <a:t>Većina</a:t>
            </a:r>
            <a:r>
              <a:rPr lang="en-US" sz="2200" dirty="0"/>
              <a:t> </a:t>
            </a:r>
            <a:r>
              <a:rPr lang="en-US" sz="2200" dirty="0" err="1"/>
              <a:t>ispitanika</a:t>
            </a:r>
            <a:r>
              <a:rPr lang="en-US" sz="2200" dirty="0"/>
              <a:t> </a:t>
            </a:r>
            <a:r>
              <a:rPr lang="en-US" sz="2200" dirty="0" err="1"/>
              <a:t>stavila</a:t>
            </a:r>
            <a:r>
              <a:rPr lang="en-US" sz="2200" dirty="0"/>
              <a:t> je </a:t>
            </a:r>
            <a:r>
              <a:rPr lang="en-US" sz="2200" dirty="0" err="1"/>
              <a:t>naglasak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pojednostavljnje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skraćivanje</a:t>
            </a:r>
            <a:r>
              <a:rPr lang="en-US" sz="2200" dirty="0"/>
              <a:t> </a:t>
            </a:r>
            <a:r>
              <a:rPr lang="en-US" sz="2200" dirty="0" err="1"/>
              <a:t>postupaka</a:t>
            </a:r>
            <a:r>
              <a:rPr lang="en-US" sz="2200" dirty="0"/>
              <a:t> (59% )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svakako</a:t>
            </a:r>
            <a:r>
              <a:rPr lang="en-US" sz="2200" dirty="0"/>
              <a:t> </a:t>
            </a:r>
            <a:r>
              <a:rPr lang="en-US" sz="2200" dirty="0" err="1"/>
              <a:t>brže</a:t>
            </a:r>
            <a:r>
              <a:rPr lang="en-US" sz="2200" dirty="0"/>
              <a:t> I </a:t>
            </a:r>
            <a:r>
              <a:rPr lang="en-US" sz="2200" dirty="0" err="1"/>
              <a:t>učinkovitije</a:t>
            </a:r>
            <a:r>
              <a:rPr lang="en-US" sz="2200" dirty="0"/>
              <a:t> </a:t>
            </a:r>
            <a:r>
              <a:rPr lang="en-US" sz="2200" dirty="0" err="1"/>
              <a:t>rješavanje</a:t>
            </a:r>
            <a:r>
              <a:rPr lang="en-US" sz="2200" dirty="0"/>
              <a:t> </a:t>
            </a:r>
            <a:r>
              <a:rPr lang="en-US" sz="2200" dirty="0" err="1"/>
              <a:t>prItužbi</a:t>
            </a:r>
            <a:r>
              <a:rPr lang="en-US" sz="2200" dirty="0"/>
              <a:t> (29,3%).</a:t>
            </a:r>
            <a:endParaRPr lang="en-HR" sz="2200" dirty="0"/>
          </a:p>
        </p:txBody>
      </p:sp>
      <p:pic>
        <p:nvPicPr>
          <p:cNvPr id="9218" name="Picture 2" descr="Potrošačka košarica">
            <a:extLst>
              <a:ext uri="{FF2B5EF4-FFF2-40B4-BE49-F238E27FC236}">
                <a16:creationId xmlns:a16="http://schemas.microsoft.com/office/drawing/2014/main" id="{2273DC4C-E81A-2F44-8953-4DC6E9C312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4" r="29980" b="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688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7" name="Rectangle 1024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81ED4-27B7-5245-B1AA-A9CF6FF9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           </a:t>
            </a:r>
            <a:r>
              <a:rPr lang="en-HR" sz="4800" dirty="0"/>
              <a:t>Zaključci istraživanja </a:t>
            </a:r>
          </a:p>
        </p:txBody>
      </p:sp>
      <p:sp>
        <p:nvSpPr>
          <p:cNvPr id="1024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DF40B-E6A3-7C4E-A300-FAD0F568A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/>
              <a:t> </a:t>
            </a:r>
            <a:r>
              <a:rPr lang="en-US" sz="2200" dirty="0" err="1"/>
              <a:t>Krenuti</a:t>
            </a:r>
            <a:r>
              <a:rPr lang="en-US" sz="2200" dirty="0"/>
              <a:t> u </a:t>
            </a:r>
            <a:r>
              <a:rPr lang="en-US" sz="2200" dirty="0" err="1"/>
              <a:t>izmjenu</a:t>
            </a:r>
            <a:r>
              <a:rPr lang="en-US" sz="2200" dirty="0"/>
              <a:t> </a:t>
            </a:r>
            <a:r>
              <a:rPr lang="en-US" sz="2200" dirty="0" err="1"/>
              <a:t>propisa</a:t>
            </a:r>
            <a:r>
              <a:rPr lang="en-US" sz="2200" dirty="0"/>
              <a:t> koji </a:t>
            </a:r>
            <a:r>
              <a:rPr lang="en-US" sz="2200" dirty="0" err="1"/>
              <a:t>uređuju</a:t>
            </a:r>
            <a:r>
              <a:rPr lang="en-US" sz="2200" dirty="0"/>
              <a:t> </a:t>
            </a:r>
            <a:r>
              <a:rPr lang="en-US" sz="2200" dirty="0" err="1"/>
              <a:t>odgovornost</a:t>
            </a:r>
            <a:r>
              <a:rPr lang="en-US" sz="2200" dirty="0"/>
              <a:t> za </a:t>
            </a:r>
            <a:r>
              <a:rPr lang="en-US" sz="2200" dirty="0" err="1"/>
              <a:t>materijalne</a:t>
            </a:r>
            <a:r>
              <a:rPr lang="en-US" sz="2200" dirty="0"/>
              <a:t> </a:t>
            </a:r>
            <a:r>
              <a:rPr lang="en-US" sz="2200" dirty="0" err="1"/>
              <a:t>nedostatke</a:t>
            </a:r>
            <a:r>
              <a:rPr lang="en-US" sz="2200" dirty="0"/>
              <a:t> </a:t>
            </a:r>
            <a:r>
              <a:rPr lang="en-US" sz="2200" dirty="0" err="1"/>
              <a:t>proizvoda-kroz</a:t>
            </a:r>
            <a:r>
              <a:rPr lang="en-US" sz="2200" dirty="0"/>
              <a:t> </a:t>
            </a:r>
            <a:r>
              <a:rPr lang="en-US" sz="2200" dirty="0" err="1"/>
              <a:t>izmjenu</a:t>
            </a:r>
            <a:r>
              <a:rPr lang="en-US" sz="2200" dirty="0"/>
              <a:t> </a:t>
            </a:r>
            <a:r>
              <a:rPr lang="en-US" sz="2200" dirty="0" err="1"/>
              <a:t>Zakona</a:t>
            </a:r>
            <a:r>
              <a:rPr lang="en-US" sz="2200" dirty="0"/>
              <a:t> </a:t>
            </a:r>
            <a:r>
              <a:rPr lang="en-US" sz="2200" dirty="0" err="1"/>
              <a:t>osigurati</a:t>
            </a:r>
            <a:r>
              <a:rPr lang="en-US" sz="2200" dirty="0"/>
              <a:t> </a:t>
            </a:r>
            <a:r>
              <a:rPr lang="en-US" sz="2200" dirty="0" err="1"/>
              <a:t>potrošaču</a:t>
            </a:r>
            <a:r>
              <a:rPr lang="en-US" sz="2200" dirty="0"/>
              <a:t> </a:t>
            </a:r>
            <a:r>
              <a:rPr lang="en-US" sz="2200" dirty="0" err="1"/>
              <a:t>brži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jednostavniji</a:t>
            </a:r>
            <a:r>
              <a:rPr lang="en-US" sz="2200" dirty="0"/>
              <a:t> </a:t>
            </a:r>
            <a:r>
              <a:rPr lang="en-US" sz="2200" dirty="0" err="1"/>
              <a:t>postupak</a:t>
            </a:r>
            <a:r>
              <a:rPr lang="en-US" sz="2200" dirty="0"/>
              <a:t> </a:t>
            </a:r>
            <a:r>
              <a:rPr lang="en-US" sz="2200" dirty="0" err="1"/>
              <a:t>rješavanja</a:t>
            </a:r>
            <a:r>
              <a:rPr lang="en-US" sz="2200" dirty="0"/>
              <a:t> </a:t>
            </a:r>
            <a:r>
              <a:rPr lang="en-US" sz="2200" dirty="0" err="1"/>
              <a:t>prigovora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pitchFamily="2" charset="2"/>
              <a:buChar char="ü"/>
            </a:pPr>
            <a:r>
              <a:rPr lang="en-US" sz="2200" dirty="0" err="1"/>
              <a:t>Detaljno</a:t>
            </a:r>
            <a:r>
              <a:rPr lang="en-US" sz="2200" dirty="0"/>
              <a:t> </a:t>
            </a:r>
            <a:r>
              <a:rPr lang="en-US" sz="2200" dirty="0" err="1"/>
              <a:t>definirati</a:t>
            </a:r>
            <a:r>
              <a:rPr lang="en-US" sz="2200" dirty="0"/>
              <a:t> </a:t>
            </a:r>
            <a:r>
              <a:rPr lang="en-US" sz="2200" dirty="0" err="1"/>
              <a:t>dio</a:t>
            </a:r>
            <a:r>
              <a:rPr lang="en-US" sz="2200" dirty="0"/>
              <a:t> koji se </a:t>
            </a:r>
            <a:r>
              <a:rPr lang="en-US" sz="2200" dirty="0" err="1"/>
              <a:t>odnosi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rješavanje</a:t>
            </a:r>
            <a:r>
              <a:rPr lang="en-US" sz="2200" dirty="0"/>
              <a:t> </a:t>
            </a:r>
            <a:r>
              <a:rPr lang="en-US" sz="2200" dirty="0" err="1"/>
              <a:t>reklamacije</a:t>
            </a:r>
            <a:r>
              <a:rPr lang="en-US" sz="2200" dirty="0"/>
              <a:t> u „</a:t>
            </a:r>
            <a:r>
              <a:rPr lang="en-US" sz="2200" dirty="0" err="1"/>
              <a:t>razumnom</a:t>
            </a:r>
            <a:r>
              <a:rPr lang="en-US" sz="2200" dirty="0"/>
              <a:t>“ </a:t>
            </a:r>
            <a:r>
              <a:rPr lang="en-US" sz="2200" dirty="0" err="1"/>
              <a:t>roku</a:t>
            </a:r>
            <a:r>
              <a:rPr lang="en-US" sz="2200" dirty="0"/>
              <a:t> ( </a:t>
            </a:r>
            <a:r>
              <a:rPr lang="en-US" sz="2200" dirty="0" err="1"/>
              <a:t>staviti</a:t>
            </a:r>
            <a:r>
              <a:rPr lang="en-US" sz="2200" dirty="0"/>
              <a:t> </a:t>
            </a:r>
            <a:r>
              <a:rPr lang="en-US" sz="2200" dirty="0" err="1"/>
              <a:t>točan</a:t>
            </a:r>
            <a:r>
              <a:rPr lang="en-US" sz="2200" dirty="0"/>
              <a:t> </a:t>
            </a:r>
            <a:r>
              <a:rPr lang="en-US" sz="2200" dirty="0" err="1"/>
              <a:t>broj</a:t>
            </a:r>
            <a:r>
              <a:rPr lang="en-US" sz="2200" dirty="0"/>
              <a:t> dana)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ispunjenje</a:t>
            </a:r>
            <a:r>
              <a:rPr lang="en-US" sz="2200" dirty="0"/>
              <a:t> </a:t>
            </a:r>
            <a:r>
              <a:rPr lang="en-US" sz="2200" dirty="0" err="1"/>
              <a:t>ugovora</a:t>
            </a:r>
            <a:r>
              <a:rPr lang="en-US" sz="2200" dirty="0"/>
              <a:t> u „ </a:t>
            </a:r>
            <a:r>
              <a:rPr lang="en-US" sz="2200" dirty="0" err="1"/>
              <a:t>naknadnom</a:t>
            </a:r>
            <a:r>
              <a:rPr lang="en-US" sz="2200" dirty="0"/>
              <a:t>“ ( </a:t>
            </a:r>
            <a:r>
              <a:rPr lang="en-US" sz="2200" dirty="0" err="1"/>
              <a:t>staviti</a:t>
            </a:r>
            <a:r>
              <a:rPr lang="en-US" sz="2200" dirty="0"/>
              <a:t> </a:t>
            </a:r>
            <a:r>
              <a:rPr lang="en-US" sz="2200" dirty="0" err="1"/>
              <a:t>točan</a:t>
            </a:r>
            <a:r>
              <a:rPr lang="en-US" sz="2200" dirty="0"/>
              <a:t> </a:t>
            </a:r>
            <a:r>
              <a:rPr lang="en-US" sz="2200" dirty="0" err="1"/>
              <a:t>broj</a:t>
            </a:r>
            <a:r>
              <a:rPr lang="en-US" sz="2200" dirty="0"/>
              <a:t> dana) </a:t>
            </a:r>
            <a:r>
              <a:rPr lang="en-US" sz="2200" dirty="0" err="1"/>
              <a:t>kako</a:t>
            </a:r>
            <a:r>
              <a:rPr lang="en-US" sz="2200" dirty="0"/>
              <a:t> bi se </a:t>
            </a:r>
            <a:r>
              <a:rPr lang="en-US" sz="2200" dirty="0" err="1"/>
              <a:t>izbjegla</a:t>
            </a:r>
            <a:r>
              <a:rPr lang="en-US" sz="2200" dirty="0"/>
              <a:t> </a:t>
            </a:r>
            <a:r>
              <a:rPr lang="en-US" sz="2200" dirty="0" err="1"/>
              <a:t>manipulacija</a:t>
            </a:r>
            <a:r>
              <a:rPr lang="en-US" sz="2200" dirty="0"/>
              <a:t> </a:t>
            </a:r>
            <a:r>
              <a:rPr lang="en-US" sz="2200" dirty="0" err="1"/>
              <a:t>trgovaca</a:t>
            </a:r>
            <a:r>
              <a:rPr lang="en-US" sz="2200" dirty="0"/>
              <a:t> u </a:t>
            </a:r>
            <a:r>
              <a:rPr lang="en-US" sz="2200" dirty="0" err="1"/>
              <a:t>postupku</a:t>
            </a:r>
            <a:r>
              <a:rPr lang="en-US" sz="2200" dirty="0"/>
              <a:t> </a:t>
            </a:r>
            <a:r>
              <a:rPr lang="en-US" sz="2200" dirty="0" err="1"/>
              <a:t>rješavanja</a:t>
            </a:r>
            <a:r>
              <a:rPr lang="en-US" sz="2200" dirty="0"/>
              <a:t>.</a:t>
            </a:r>
            <a:endParaRPr lang="en-HR" sz="2200" dirty="0"/>
          </a:p>
        </p:txBody>
      </p:sp>
      <p:pic>
        <p:nvPicPr>
          <p:cNvPr id="10242" name="Picture 2" descr="8 taktika za povećanje povjerenja vaših kupaca i poboljšanje poslovanja">
            <a:extLst>
              <a:ext uri="{FF2B5EF4-FFF2-40B4-BE49-F238E27FC236}">
                <a16:creationId xmlns:a16="http://schemas.microsoft.com/office/drawing/2014/main" id="{6D378E0A-C07A-F74F-BF87-73E419FC37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3" r="11477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265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3" name="Rectangle 1127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6088BA-3AC5-6745-8CBE-E8B5055C1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           </a:t>
            </a:r>
            <a:r>
              <a:rPr lang="en-HR" sz="4800" dirty="0"/>
              <a:t>Zaključci istraživanja </a:t>
            </a:r>
          </a:p>
        </p:txBody>
      </p:sp>
      <p:sp>
        <p:nvSpPr>
          <p:cNvPr id="1127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97CA2-F21C-354F-82A0-0F7B45B37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/>
              <a:t> </a:t>
            </a:r>
            <a:r>
              <a:rPr lang="en-US" sz="2200" dirty="0" err="1"/>
              <a:t>Točno</a:t>
            </a:r>
            <a:r>
              <a:rPr lang="en-US" sz="2200" dirty="0"/>
              <a:t> </a:t>
            </a:r>
            <a:r>
              <a:rPr lang="en-US" sz="2200" dirty="0" err="1"/>
              <a:t>definirati</a:t>
            </a:r>
            <a:r>
              <a:rPr lang="en-US" sz="2200" dirty="0"/>
              <a:t> </a:t>
            </a:r>
            <a:r>
              <a:rPr lang="en-US" sz="2200" dirty="0" err="1"/>
              <a:t>ulogu</a:t>
            </a:r>
            <a:r>
              <a:rPr lang="en-US" sz="2200" dirty="0"/>
              <a:t> JLS-a u </a:t>
            </a:r>
            <a:r>
              <a:rPr lang="en-US" sz="2200" dirty="0" err="1"/>
              <a:t>provedbi</a:t>
            </a:r>
            <a:r>
              <a:rPr lang="en-US" sz="2200" dirty="0"/>
              <a:t> </a:t>
            </a:r>
            <a:r>
              <a:rPr lang="en-US" sz="2200" dirty="0" err="1"/>
              <a:t>Nacionalnog</a:t>
            </a:r>
            <a:r>
              <a:rPr lang="en-US" sz="2200" dirty="0"/>
              <a:t> </a:t>
            </a:r>
            <a:r>
              <a:rPr lang="en-US" sz="2200" dirty="0" err="1"/>
              <a:t>programa</a:t>
            </a:r>
            <a:r>
              <a:rPr lang="en-US" sz="2200" dirty="0"/>
              <a:t> za </a:t>
            </a:r>
            <a:r>
              <a:rPr lang="en-US" sz="2200" dirty="0" err="1"/>
              <a:t>zaštitu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u </a:t>
            </a:r>
            <a:r>
              <a:rPr lang="en-US" sz="2200" dirty="0" err="1"/>
              <a:t>djelu</a:t>
            </a:r>
            <a:r>
              <a:rPr lang="en-US" sz="2200" dirty="0"/>
              <a:t> koji se </a:t>
            </a:r>
            <a:r>
              <a:rPr lang="en-US" sz="2200" dirty="0" err="1"/>
              <a:t>odnosi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suradnju</a:t>
            </a:r>
            <a:r>
              <a:rPr lang="en-US" sz="2200" dirty="0"/>
              <a:t> s </a:t>
            </a:r>
            <a:r>
              <a:rPr lang="en-US" sz="2200" dirty="0" err="1"/>
              <a:t>udrugama</a:t>
            </a:r>
            <a:r>
              <a:rPr lang="en-US" sz="2200" dirty="0"/>
              <a:t> za </a:t>
            </a:r>
            <a:r>
              <a:rPr lang="en-US" sz="2200" dirty="0" err="1"/>
              <a:t>zaštitu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</a:t>
            </a:r>
            <a:r>
              <a:rPr lang="en-US" sz="2200" dirty="0" err="1"/>
              <a:t>npr</a:t>
            </a:r>
            <a:r>
              <a:rPr lang="en-US" sz="2200" dirty="0"/>
              <a:t>. </a:t>
            </a:r>
            <a:r>
              <a:rPr lang="en-US" sz="2200" dirty="0" err="1"/>
              <a:t>potrebno</a:t>
            </a:r>
            <a:r>
              <a:rPr lang="en-US" sz="2200" dirty="0"/>
              <a:t> </a:t>
            </a:r>
            <a:r>
              <a:rPr lang="en-US" sz="2200" dirty="0" err="1"/>
              <a:t>zakonski</a:t>
            </a:r>
            <a:r>
              <a:rPr lang="en-US" sz="2200" dirty="0"/>
              <a:t> </a:t>
            </a:r>
            <a:r>
              <a:rPr lang="en-US" sz="2200" dirty="0" err="1"/>
              <a:t>odrediti</a:t>
            </a:r>
            <a:r>
              <a:rPr lang="en-US" sz="2200" dirty="0"/>
              <a:t> </a:t>
            </a:r>
            <a:r>
              <a:rPr lang="en-US" sz="2200" dirty="0" err="1"/>
              <a:t>minimalni</a:t>
            </a:r>
            <a:r>
              <a:rPr lang="en-US" sz="2200" dirty="0"/>
              <a:t> </a:t>
            </a:r>
            <a:r>
              <a:rPr lang="en-US" sz="2200" dirty="0" err="1"/>
              <a:t>iznos</a:t>
            </a:r>
            <a:r>
              <a:rPr lang="en-US" sz="2200" dirty="0"/>
              <a:t> koji JLS mora </a:t>
            </a:r>
            <a:r>
              <a:rPr lang="en-US" sz="2200" dirty="0" err="1"/>
              <a:t>dodijeliti</a:t>
            </a:r>
            <a:r>
              <a:rPr lang="en-US" sz="2200" dirty="0"/>
              <a:t> </a:t>
            </a:r>
            <a:r>
              <a:rPr lang="en-US" sz="2200" dirty="0" err="1"/>
              <a:t>udruzi</a:t>
            </a:r>
            <a:r>
              <a:rPr lang="en-US" sz="2200" dirty="0"/>
              <a:t> </a:t>
            </a:r>
            <a:r>
              <a:rPr lang="en-US" sz="2200" dirty="0" err="1"/>
              <a:t>zaobavljanje</a:t>
            </a:r>
            <a:r>
              <a:rPr lang="en-US" sz="2200" dirty="0"/>
              <a:t> </a:t>
            </a:r>
            <a:r>
              <a:rPr lang="en-US" sz="2200" dirty="0" err="1"/>
              <a:t>tih</a:t>
            </a:r>
            <a:r>
              <a:rPr lang="en-US" sz="2200" dirty="0"/>
              <a:t> </a:t>
            </a:r>
            <a:r>
              <a:rPr lang="en-US" sz="2200" dirty="0" err="1"/>
              <a:t>poslova</a:t>
            </a:r>
            <a:r>
              <a:rPr lang="en-US" sz="2200" dirty="0"/>
              <a:t>. Taj </a:t>
            </a:r>
            <a:r>
              <a:rPr lang="en-US" sz="2200" dirty="0" err="1"/>
              <a:t>iznos</a:t>
            </a:r>
            <a:r>
              <a:rPr lang="en-US" sz="2200" dirty="0"/>
              <a:t> ne bi </a:t>
            </a:r>
            <a:r>
              <a:rPr lang="en-US" sz="2200" dirty="0" err="1"/>
              <a:t>trebao</a:t>
            </a:r>
            <a:r>
              <a:rPr lang="en-US" sz="2200" dirty="0"/>
              <a:t> </a:t>
            </a:r>
            <a:r>
              <a:rPr lang="en-US" sz="2200" dirty="0" err="1"/>
              <a:t>biti</a:t>
            </a:r>
            <a:r>
              <a:rPr lang="en-US" sz="2200" dirty="0"/>
              <a:t> </a:t>
            </a:r>
            <a:r>
              <a:rPr lang="en-US" sz="2200" dirty="0" err="1"/>
              <a:t>manji</a:t>
            </a:r>
            <a:r>
              <a:rPr lang="en-US" sz="2200" dirty="0"/>
              <a:t> od 75% </a:t>
            </a:r>
            <a:r>
              <a:rPr lang="en-US" sz="2200" dirty="0" err="1"/>
              <a:t>iznosa</a:t>
            </a:r>
            <a:r>
              <a:rPr lang="en-US" sz="2200" dirty="0"/>
              <a:t> </a:t>
            </a:r>
            <a:r>
              <a:rPr lang="en-US" sz="2200" dirty="0" err="1"/>
              <a:t>zajamčene</a:t>
            </a:r>
            <a:r>
              <a:rPr lang="en-US" sz="2200" dirty="0"/>
              <a:t> </a:t>
            </a:r>
            <a:r>
              <a:rPr lang="en-US" sz="2200" dirty="0" err="1"/>
              <a:t>minimalne</a:t>
            </a:r>
            <a:r>
              <a:rPr lang="en-US" sz="2200" dirty="0"/>
              <a:t> </a:t>
            </a:r>
            <a:r>
              <a:rPr lang="en-US" sz="2200" dirty="0" err="1"/>
              <a:t>plaće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pitchFamily="2" charset="2"/>
              <a:buChar char="ü"/>
            </a:pPr>
            <a:r>
              <a:rPr lang="en-US" sz="2200" dirty="0" err="1"/>
              <a:t>Detaljno</a:t>
            </a:r>
            <a:r>
              <a:rPr lang="en-US" sz="2200" dirty="0"/>
              <a:t> </a:t>
            </a:r>
            <a:r>
              <a:rPr lang="en-US" sz="2200" dirty="0" err="1"/>
              <a:t>urediti</a:t>
            </a:r>
            <a:r>
              <a:rPr lang="en-US" sz="2200" dirty="0"/>
              <a:t> rad </a:t>
            </a:r>
            <a:r>
              <a:rPr lang="en-US" sz="2200" dirty="0" err="1"/>
              <a:t>savjetodavnih</a:t>
            </a:r>
            <a:r>
              <a:rPr lang="en-US" sz="2200" dirty="0"/>
              <a:t> </a:t>
            </a:r>
            <a:r>
              <a:rPr lang="en-US" sz="2200" dirty="0" err="1"/>
              <a:t>tijela</a:t>
            </a:r>
            <a:r>
              <a:rPr lang="en-US" sz="2200" dirty="0"/>
              <a:t> za </a:t>
            </a:r>
            <a:r>
              <a:rPr lang="en-US" sz="2200" dirty="0" err="1"/>
              <a:t>zaštitu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(</a:t>
            </a:r>
            <a:r>
              <a:rPr lang="en-US" sz="2200" dirty="0" err="1"/>
              <a:t>kroz</a:t>
            </a:r>
            <a:r>
              <a:rPr lang="en-US" sz="2200" dirty="0"/>
              <a:t> </a:t>
            </a:r>
            <a:r>
              <a:rPr lang="en-US" sz="2200" dirty="0" err="1"/>
              <a:t>jedinstvene</a:t>
            </a:r>
            <a:r>
              <a:rPr lang="en-US" sz="2200" dirty="0"/>
              <a:t> </a:t>
            </a:r>
            <a:r>
              <a:rPr lang="en-US" sz="2200" dirty="0" err="1"/>
              <a:t>pravilnike</a:t>
            </a:r>
            <a:r>
              <a:rPr lang="en-US" sz="2200" dirty="0"/>
              <a:t>, </a:t>
            </a:r>
            <a:r>
              <a:rPr lang="en-US" sz="2200" dirty="0" err="1"/>
              <a:t>smanjen</a:t>
            </a:r>
            <a:r>
              <a:rPr lang="en-US" sz="2200" dirty="0"/>
              <a:t> </a:t>
            </a:r>
            <a:r>
              <a:rPr lang="en-US" sz="2200" dirty="0" err="1"/>
              <a:t>broj</a:t>
            </a:r>
            <a:r>
              <a:rPr lang="en-US" sz="2200" dirty="0"/>
              <a:t> </a:t>
            </a:r>
            <a:r>
              <a:rPr lang="en-US" sz="2200" dirty="0" err="1"/>
              <a:t>članova</a:t>
            </a:r>
            <a:r>
              <a:rPr lang="en-US" sz="2200" dirty="0"/>
              <a:t> ).</a:t>
            </a:r>
            <a:endParaRPr lang="en-HR" sz="2200" dirty="0"/>
          </a:p>
        </p:txBody>
      </p:sp>
      <p:pic>
        <p:nvPicPr>
          <p:cNvPr id="11268" name="Picture 4" descr="Osnovna škola Kloštar Podravski - Odluke, Rješenja i Zaključci">
            <a:extLst>
              <a:ext uri="{FF2B5EF4-FFF2-40B4-BE49-F238E27FC236}">
                <a16:creationId xmlns:a16="http://schemas.microsoft.com/office/drawing/2014/main" id="{A592AFC5-1021-244E-A991-9E91D54E9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1" r="23318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890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16" name="Rectangle 123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C7078E8-EA0A-9B4C-BC5F-708F2EB1C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      </a:t>
            </a:r>
            <a:r>
              <a:rPr lang="en-HR" sz="4800" dirty="0"/>
              <a:t>Zaključci istraživanja</a:t>
            </a:r>
          </a:p>
        </p:txBody>
      </p:sp>
      <p:sp>
        <p:nvSpPr>
          <p:cNvPr id="123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35BC03-4E67-6B4A-BFCC-7990C1C15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err="1"/>
              <a:t>Ubrzati</a:t>
            </a:r>
            <a:r>
              <a:rPr lang="en-US" sz="2200" dirty="0"/>
              <a:t> </a:t>
            </a:r>
            <a:r>
              <a:rPr lang="en-US" sz="2200" dirty="0" err="1"/>
              <a:t>postupak</a:t>
            </a:r>
            <a:r>
              <a:rPr lang="en-US" sz="2200" dirty="0"/>
              <a:t> </a:t>
            </a:r>
            <a:r>
              <a:rPr lang="en-US" sz="2200" dirty="0" err="1"/>
              <a:t>rješavanja</a:t>
            </a:r>
            <a:r>
              <a:rPr lang="en-US" sz="2200" dirty="0"/>
              <a:t> </a:t>
            </a:r>
            <a:r>
              <a:rPr lang="en-US" sz="2200" dirty="0" err="1"/>
              <a:t>pritužbe</a:t>
            </a:r>
            <a:r>
              <a:rPr lang="en-US" sz="2200" dirty="0"/>
              <a:t> </a:t>
            </a:r>
            <a:r>
              <a:rPr lang="en-US" sz="2200" dirty="0" err="1"/>
              <a:t>pri</a:t>
            </a:r>
            <a:r>
              <a:rPr lang="en-US" sz="2200" dirty="0"/>
              <a:t> </a:t>
            </a:r>
            <a:r>
              <a:rPr lang="en-US" sz="2200" dirty="0" err="1"/>
              <a:t>Tržišnoj</a:t>
            </a:r>
            <a:r>
              <a:rPr lang="en-US" sz="2200" dirty="0"/>
              <a:t> </a:t>
            </a:r>
            <a:r>
              <a:rPr lang="en-US" sz="2200" dirty="0" err="1"/>
              <a:t>inspekciji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pitchFamily="2" charset="2"/>
              <a:buChar char="ü"/>
            </a:pPr>
            <a:r>
              <a:rPr lang="en-US" sz="2200" dirty="0" err="1"/>
              <a:t>Oformiti</a:t>
            </a:r>
            <a:r>
              <a:rPr lang="en-US" sz="2200" dirty="0"/>
              <a:t> info </a:t>
            </a:r>
            <a:r>
              <a:rPr lang="en-US" sz="2200" dirty="0" err="1"/>
              <a:t>centre</a:t>
            </a:r>
            <a:r>
              <a:rPr lang="en-US" sz="2200" dirty="0"/>
              <a:t> koji </a:t>
            </a:r>
            <a:r>
              <a:rPr lang="en-US" sz="2200" dirty="0" err="1"/>
              <a:t>će</a:t>
            </a:r>
            <a:r>
              <a:rPr lang="en-US" sz="2200" dirty="0"/>
              <a:t> </a:t>
            </a:r>
            <a:r>
              <a:rPr lang="en-US" sz="2200" dirty="0" err="1"/>
              <a:t>pružati</a:t>
            </a:r>
            <a:r>
              <a:rPr lang="en-US" sz="2200" dirty="0"/>
              <a:t> </a:t>
            </a:r>
            <a:r>
              <a:rPr lang="en-US" sz="2200" dirty="0" err="1"/>
              <a:t>svakodnevnu</a:t>
            </a:r>
            <a:r>
              <a:rPr lang="en-US" sz="2200" dirty="0"/>
              <a:t> </a:t>
            </a:r>
            <a:r>
              <a:rPr lang="en-US" sz="2200" dirty="0" err="1"/>
              <a:t>individualnu</a:t>
            </a:r>
            <a:r>
              <a:rPr lang="en-US" sz="2200" dirty="0"/>
              <a:t> </a:t>
            </a:r>
            <a:r>
              <a:rPr lang="en-US" sz="2200" dirty="0" err="1"/>
              <a:t>podršku</a:t>
            </a:r>
            <a:r>
              <a:rPr lang="en-US" sz="2200" dirty="0"/>
              <a:t> </a:t>
            </a:r>
            <a:r>
              <a:rPr lang="en-US" sz="2200" dirty="0" err="1"/>
              <a:t>potrošačima</a:t>
            </a:r>
            <a:r>
              <a:rPr lang="en-US" sz="2200" dirty="0"/>
              <a:t> (</a:t>
            </a:r>
            <a:r>
              <a:rPr lang="en-US" sz="2200" dirty="0" err="1"/>
              <a:t>savjetovanje</a:t>
            </a:r>
            <a:r>
              <a:rPr lang="en-US" sz="2200" dirty="0"/>
              <a:t>, </a:t>
            </a:r>
            <a:r>
              <a:rPr lang="en-US" sz="2200" dirty="0" err="1"/>
              <a:t>informiranje</a:t>
            </a:r>
            <a:r>
              <a:rPr lang="en-US" sz="2200" dirty="0"/>
              <a:t>).</a:t>
            </a:r>
            <a:endParaRPr lang="en-HR" sz="2200" dirty="0"/>
          </a:p>
        </p:txBody>
      </p:sp>
      <p:pic>
        <p:nvPicPr>
          <p:cNvPr id="12294" name="Picture 6" descr="Research Support Office">
            <a:extLst>
              <a:ext uri="{FF2B5EF4-FFF2-40B4-BE49-F238E27FC236}">
                <a16:creationId xmlns:a16="http://schemas.microsoft.com/office/drawing/2014/main" id="{D89A860F-57B8-4B49-8953-E286A3EBAF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6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096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8074933-C2B8-F8F3-BE97-2176EAAB6589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HR" sz="4000" dirty="0"/>
              <a:t>HVALA NA PAŽNJI!</a:t>
            </a:r>
          </a:p>
        </p:txBody>
      </p:sp>
      <p:pic>
        <p:nvPicPr>
          <p:cNvPr id="15" name="Picture 14" descr="A red and white logo&#10;&#10;Description automatically generated">
            <a:extLst>
              <a:ext uri="{FF2B5EF4-FFF2-40B4-BE49-F238E27FC236}">
                <a16:creationId xmlns:a16="http://schemas.microsoft.com/office/drawing/2014/main" id="{7A156F81-A5CE-465C-03F4-04DBE5F21E4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542926" y="-615950"/>
            <a:ext cx="3871912" cy="3871912"/>
          </a:xfrm>
          <a:prstGeom prst="rect">
            <a:avLst/>
          </a:prstGeom>
        </p:spPr>
      </p:pic>
      <p:pic>
        <p:nvPicPr>
          <p:cNvPr id="16" name="Picture 15" descr="A red and white checkered coat of arms&#10;&#10;Description automatically generated">
            <a:extLst>
              <a:ext uri="{FF2B5EF4-FFF2-40B4-BE49-F238E27FC236}">
                <a16:creationId xmlns:a16="http://schemas.microsoft.com/office/drawing/2014/main" id="{4419B111-6FE1-0CEE-393A-7EE905384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4751" y="4988434"/>
            <a:ext cx="2503016" cy="1769554"/>
          </a:xfrm>
          <a:prstGeom prst="rect">
            <a:avLst/>
          </a:prstGeom>
        </p:spPr>
      </p:pic>
      <p:pic>
        <p:nvPicPr>
          <p:cNvPr id="17" name="Picture 16" descr="A close-up of a logo&#10;&#10;Description automatically generated">
            <a:extLst>
              <a:ext uri="{FF2B5EF4-FFF2-40B4-BE49-F238E27FC236}">
                <a16:creationId xmlns:a16="http://schemas.microsoft.com/office/drawing/2014/main" id="{C921F092-53B7-B2FE-96A3-1BA912D260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850" y="5349875"/>
            <a:ext cx="4168735" cy="10723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FFFB78B-E0D8-5C33-2F27-D70FF1F1B89D}"/>
              </a:ext>
            </a:extLst>
          </p:cNvPr>
          <p:cNvSpPr txBox="1"/>
          <p:nvPr/>
        </p:nvSpPr>
        <p:spPr>
          <a:xfrm>
            <a:off x="8656953" y="5544384"/>
            <a:ext cx="35350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Impact4Values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sufinancira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Ured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udruge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Vlade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Republike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Hrvatske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H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9" name="Picture 18" descr="A red and white tag with a question mark on it&#10;&#10;Description automatically generated">
            <a:extLst>
              <a:ext uri="{FF2B5EF4-FFF2-40B4-BE49-F238E27FC236}">
                <a16:creationId xmlns:a16="http://schemas.microsoft.com/office/drawing/2014/main" id="{ED05609D-3D6C-1B12-0755-FC474AAE5A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89805" y="378844"/>
            <a:ext cx="1683559" cy="101459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274D956-F864-DB98-0179-2CE83B1ACC3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" r="82528" b="-27261"/>
          <a:stretch/>
        </p:blipFill>
        <p:spPr>
          <a:xfrm>
            <a:off x="9686926" y="472202"/>
            <a:ext cx="2381398" cy="1014595"/>
          </a:xfrm>
          <a:prstGeom prst="rect">
            <a:avLst/>
          </a:prstGeom>
        </p:spPr>
      </p:pic>
      <p:sp>
        <p:nvSpPr>
          <p:cNvPr id="21" name="Subtitle 4">
            <a:extLst>
              <a:ext uri="{FF2B5EF4-FFF2-40B4-BE49-F238E27FC236}">
                <a16:creationId xmlns:a16="http://schemas.microsoft.com/office/drawing/2014/main" id="{6B84A85E-E5D2-DF1F-0F65-749F0FF75D1A}"/>
              </a:ext>
            </a:extLst>
          </p:cNvPr>
          <p:cNvSpPr txBox="1">
            <a:spLocks/>
          </p:cNvSpPr>
          <p:nvPr/>
        </p:nvSpPr>
        <p:spPr>
          <a:xfrm>
            <a:off x="2014537" y="2505491"/>
            <a:ext cx="8162926" cy="208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Sadržaj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prezentacije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isključiva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odgovornost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Centra za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edukaciju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informiranje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potrošača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/>
            <a:endParaRPr lang="en-US" sz="1800" dirty="0">
              <a:solidFill>
                <a:srgbClr val="15151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Financirano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sredstvima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Izneseni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stavovi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mišljenja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stavovi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mišljenja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moraju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podudarati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stavovima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mišljenjima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izvršne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agencije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obrazovanje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kulturu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(EACEA). Ni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unija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EACEA ne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mogu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smatrati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odgovornima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njih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H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72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9884EB-E73D-CA46-89E0-F3ABD852E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             </a:t>
            </a:r>
            <a:r>
              <a:rPr lang="en-HR" sz="4800" dirty="0"/>
              <a:t>O projektu 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638B6-9521-904E-9F96-5F906C092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err="1"/>
              <a:t>Projekt</a:t>
            </a:r>
            <a:r>
              <a:rPr lang="en-US" sz="2200" dirty="0"/>
              <a:t> </a:t>
            </a:r>
            <a:r>
              <a:rPr lang="en-US" sz="2200" dirty="0" err="1"/>
              <a:t>Potrošačka</a:t>
            </a:r>
            <a:r>
              <a:rPr lang="en-US" sz="2200" dirty="0"/>
              <a:t> </a:t>
            </a:r>
            <a:r>
              <a:rPr lang="en-US" sz="2200" dirty="0" err="1"/>
              <a:t>snaga</a:t>
            </a:r>
            <a:r>
              <a:rPr lang="en-US" sz="2200" dirty="0"/>
              <a:t> </a:t>
            </a:r>
            <a:r>
              <a:rPr lang="en-US" sz="2200" dirty="0" err="1"/>
              <a:t>ima</a:t>
            </a:r>
            <a:r>
              <a:rPr lang="en-US" sz="2200" dirty="0"/>
              <a:t> za </a:t>
            </a:r>
            <a:r>
              <a:rPr lang="en-US" sz="2200" dirty="0" err="1"/>
              <a:t>cilj</a:t>
            </a:r>
            <a:r>
              <a:rPr lang="en-US" sz="2200" dirty="0"/>
              <a:t> </a:t>
            </a:r>
            <a:r>
              <a:rPr lang="en-US" sz="2200" dirty="0" err="1"/>
              <a:t>unaprijediti</a:t>
            </a:r>
            <a:r>
              <a:rPr lang="en-US" sz="2200" dirty="0"/>
              <a:t> </a:t>
            </a:r>
            <a:r>
              <a:rPr lang="en-US" sz="2200" dirty="0" err="1"/>
              <a:t>politiku</a:t>
            </a:r>
            <a:r>
              <a:rPr lang="en-US" sz="2200" dirty="0"/>
              <a:t> </a:t>
            </a:r>
            <a:r>
              <a:rPr lang="en-US" sz="2200" dirty="0" err="1"/>
              <a:t>zaštite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u RH.</a:t>
            </a:r>
          </a:p>
          <a:p>
            <a:pPr>
              <a:buFont typeface="Wingdings" pitchFamily="2" charset="2"/>
              <a:buChar char="ü"/>
            </a:pPr>
            <a:endParaRPr lang="en-US" sz="2200" dirty="0"/>
          </a:p>
          <a:p>
            <a:pPr>
              <a:buFont typeface="Wingdings" pitchFamily="2" charset="2"/>
              <a:buChar char="ü"/>
            </a:pPr>
            <a:r>
              <a:rPr lang="en-US" sz="2200" dirty="0"/>
              <a:t> Hrvatska </a:t>
            </a:r>
            <a:r>
              <a:rPr lang="en-US" sz="2200" dirty="0" err="1"/>
              <a:t>ima</a:t>
            </a:r>
            <a:r>
              <a:rPr lang="en-US" sz="2200" dirty="0"/>
              <a:t> </a:t>
            </a:r>
            <a:r>
              <a:rPr lang="en-US" sz="2200" dirty="0" err="1"/>
              <a:t>Zakon</a:t>
            </a:r>
            <a:r>
              <a:rPr lang="en-US" sz="2200" dirty="0"/>
              <a:t> o </a:t>
            </a:r>
            <a:r>
              <a:rPr lang="en-US" sz="2200" dirty="0" err="1"/>
              <a:t>zaštiti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koji je u </a:t>
            </a:r>
            <a:r>
              <a:rPr lang="en-US" sz="2200" dirty="0" err="1"/>
              <a:t>skladu</a:t>
            </a:r>
            <a:r>
              <a:rPr lang="en-US" sz="2200" dirty="0"/>
              <a:t> s </a:t>
            </a:r>
            <a:r>
              <a:rPr lang="en-US" sz="2200" dirty="0" err="1"/>
              <a:t>europskim</a:t>
            </a:r>
            <a:r>
              <a:rPr lang="en-US" sz="2200" dirty="0"/>
              <a:t> </a:t>
            </a:r>
            <a:r>
              <a:rPr lang="en-US" sz="2200" dirty="0" err="1"/>
              <a:t>uredbama</a:t>
            </a:r>
            <a:r>
              <a:rPr lang="en-US" sz="2200" dirty="0"/>
              <a:t> no </a:t>
            </a:r>
            <a:r>
              <a:rPr lang="en-US" sz="2200" dirty="0" err="1"/>
              <a:t>realna</a:t>
            </a:r>
            <a:r>
              <a:rPr lang="en-US" sz="2200" dirty="0"/>
              <a:t> </a:t>
            </a:r>
            <a:r>
              <a:rPr lang="en-US" sz="2200" dirty="0" err="1"/>
              <a:t>slika</a:t>
            </a:r>
            <a:r>
              <a:rPr lang="en-US" sz="2200" dirty="0"/>
              <a:t> </a:t>
            </a:r>
            <a:r>
              <a:rPr lang="en-US" sz="2200" dirty="0" err="1"/>
              <a:t>koliko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potrošači</a:t>
            </a:r>
            <a:r>
              <a:rPr lang="en-US" sz="2200" dirty="0"/>
              <a:t> </a:t>
            </a:r>
            <a:r>
              <a:rPr lang="en-US" sz="2200" dirty="0" err="1"/>
              <a:t>zaista</a:t>
            </a:r>
            <a:r>
              <a:rPr lang="en-US" sz="2200" dirty="0"/>
              <a:t> </a:t>
            </a:r>
            <a:r>
              <a:rPr lang="en-US" sz="2200" dirty="0" err="1"/>
              <a:t>zaštićeni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koliko</a:t>
            </a:r>
            <a:r>
              <a:rPr lang="en-US" sz="2200" dirty="0"/>
              <a:t> </a:t>
            </a:r>
            <a:r>
              <a:rPr lang="en-US" sz="2200" dirty="0" err="1"/>
              <a:t>mogu</a:t>
            </a:r>
            <a:r>
              <a:rPr lang="en-US" sz="2200" dirty="0"/>
              <a:t> </a:t>
            </a:r>
            <a:r>
              <a:rPr lang="en-US" sz="2200" dirty="0" err="1"/>
              <a:t>ostvariti</a:t>
            </a:r>
            <a:r>
              <a:rPr lang="en-US" sz="2200" dirty="0"/>
              <a:t> </a:t>
            </a:r>
            <a:r>
              <a:rPr lang="en-US" sz="2200" dirty="0" err="1"/>
              <a:t>svoja</a:t>
            </a:r>
            <a:r>
              <a:rPr lang="en-US" sz="2200" dirty="0"/>
              <a:t> </a:t>
            </a:r>
            <a:r>
              <a:rPr lang="en-US" sz="2200" dirty="0" err="1"/>
              <a:t>prava</a:t>
            </a:r>
            <a:r>
              <a:rPr lang="en-US" sz="2200" dirty="0"/>
              <a:t> </a:t>
            </a:r>
            <a:r>
              <a:rPr lang="en-US" sz="2200" dirty="0" err="1"/>
              <a:t>ukazuje</a:t>
            </a:r>
            <a:r>
              <a:rPr lang="en-US" sz="2200" dirty="0"/>
              <a:t> </a:t>
            </a:r>
            <a:r>
              <a:rPr lang="en-US" sz="2200" dirty="0" err="1"/>
              <a:t>nam</a:t>
            </a:r>
            <a:r>
              <a:rPr lang="en-US" sz="2200" dirty="0"/>
              <a:t> </a:t>
            </a:r>
            <a:r>
              <a:rPr lang="en-US" sz="2200" dirty="0" err="1"/>
              <a:t>koliko</a:t>
            </a:r>
            <a:r>
              <a:rPr lang="en-US" sz="2200" dirty="0"/>
              <a:t> se </a:t>
            </a:r>
            <a:r>
              <a:rPr lang="en-US" sz="2200" dirty="0" err="1"/>
              <a:t>odredbe</a:t>
            </a:r>
            <a:r>
              <a:rPr lang="en-US" sz="2200" dirty="0"/>
              <a:t> </a:t>
            </a:r>
            <a:r>
              <a:rPr lang="en-US" sz="2200" dirty="0" err="1"/>
              <a:t>zakona</a:t>
            </a:r>
            <a:r>
              <a:rPr lang="en-US" sz="2200" dirty="0"/>
              <a:t> ne </a:t>
            </a:r>
            <a:r>
              <a:rPr lang="en-US" sz="2200" dirty="0" err="1"/>
              <a:t>primjenjuju</a:t>
            </a:r>
            <a:r>
              <a:rPr lang="en-US" sz="2200" dirty="0"/>
              <a:t> u </a:t>
            </a:r>
            <a:r>
              <a:rPr lang="en-US" sz="2200" dirty="0" err="1"/>
              <a:t>praksi</a:t>
            </a:r>
            <a:r>
              <a:rPr lang="en-US" sz="2200" dirty="0"/>
              <a:t>. </a:t>
            </a:r>
            <a:endParaRPr lang="en-HR" sz="2200" dirty="0"/>
          </a:p>
        </p:txBody>
      </p:sp>
      <p:pic>
        <p:nvPicPr>
          <p:cNvPr id="1026" name="Picture 2" descr="Prava potrošača">
            <a:extLst>
              <a:ext uri="{FF2B5EF4-FFF2-40B4-BE49-F238E27FC236}">
                <a16:creationId xmlns:a16="http://schemas.microsoft.com/office/drawing/2014/main" id="{B928A262-2C3D-6C40-AE15-2B30036704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r="2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15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803966-1D46-7D48-BB0B-402790FE2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                 </a:t>
            </a:r>
            <a:r>
              <a:rPr lang="en-HR" sz="4800" dirty="0"/>
              <a:t>O projektu </a:t>
            </a:r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4B1E8-BD8C-DB43-BFDC-349F6D1C7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err="1"/>
              <a:t>Potrošačke</a:t>
            </a:r>
            <a:r>
              <a:rPr lang="en-US" sz="2200" dirty="0"/>
              <a:t> </a:t>
            </a:r>
            <a:r>
              <a:rPr lang="en-US" sz="2200" dirty="0" err="1"/>
              <a:t>organizacije</a:t>
            </a:r>
            <a:r>
              <a:rPr lang="en-US" sz="2200" dirty="0"/>
              <a:t> bore se s </a:t>
            </a:r>
            <a:r>
              <a:rPr lang="en-US" sz="2200" dirty="0" err="1"/>
              <a:t>modelima</a:t>
            </a:r>
            <a:r>
              <a:rPr lang="en-US" sz="2200" dirty="0"/>
              <a:t> </a:t>
            </a:r>
            <a:r>
              <a:rPr lang="en-US" sz="2200" dirty="0" err="1"/>
              <a:t>financiranja</a:t>
            </a:r>
            <a:r>
              <a:rPr lang="en-US" sz="2200" dirty="0"/>
              <a:t> </a:t>
            </a:r>
            <a:r>
              <a:rPr lang="en-US" sz="2200" dirty="0" err="1"/>
              <a:t>već</a:t>
            </a:r>
            <a:r>
              <a:rPr lang="en-US" sz="2200" dirty="0"/>
              <a:t> </a:t>
            </a:r>
            <a:r>
              <a:rPr lang="en-US" sz="2200" dirty="0" err="1"/>
              <a:t>godinama</a:t>
            </a:r>
            <a:r>
              <a:rPr lang="en-US" sz="2200" dirty="0"/>
              <a:t>, </a:t>
            </a:r>
            <a:r>
              <a:rPr lang="en-US" sz="2200" dirty="0" err="1"/>
              <a:t>savjetovališta</a:t>
            </a:r>
            <a:r>
              <a:rPr lang="en-US" sz="2200" dirty="0"/>
              <a:t> </a:t>
            </a:r>
            <a:r>
              <a:rPr lang="en-US" sz="2200" dirty="0" err="1"/>
              <a:t>diljem</a:t>
            </a:r>
            <a:r>
              <a:rPr lang="en-US" sz="2200" dirty="0"/>
              <a:t> </a:t>
            </a:r>
            <a:r>
              <a:rPr lang="en-US" sz="2200" dirty="0" err="1"/>
              <a:t>zemlje</a:t>
            </a:r>
            <a:r>
              <a:rPr lang="en-US" sz="2200" dirty="0"/>
              <a:t> </a:t>
            </a:r>
            <a:r>
              <a:rPr lang="en-US" sz="2200" dirty="0" err="1"/>
              <a:t>djeluju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volonterskih</a:t>
            </a:r>
            <a:r>
              <a:rPr lang="en-US" sz="2200" dirty="0"/>
              <a:t> </a:t>
            </a:r>
            <a:r>
              <a:rPr lang="en-US" sz="2200" dirty="0" err="1"/>
              <a:t>osnovama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pitchFamily="2" charset="2"/>
              <a:buChar char="ü"/>
            </a:pPr>
            <a:r>
              <a:rPr lang="en-US" sz="2200" dirty="0" err="1"/>
              <a:t>Sve</a:t>
            </a:r>
            <a:r>
              <a:rPr lang="en-US" sz="2200" dirty="0"/>
              <a:t> </a:t>
            </a:r>
            <a:r>
              <a:rPr lang="en-US" sz="2200" dirty="0" err="1"/>
              <a:t>ih</a:t>
            </a:r>
            <a:r>
              <a:rPr lang="en-US" sz="2200" dirty="0"/>
              <a:t> to </a:t>
            </a:r>
            <a:r>
              <a:rPr lang="en-US" sz="2200" dirty="0" err="1"/>
              <a:t>čini</a:t>
            </a:r>
            <a:r>
              <a:rPr lang="en-US" sz="2200" dirty="0"/>
              <a:t> </a:t>
            </a:r>
            <a:r>
              <a:rPr lang="en-US" sz="2200" dirty="0" err="1"/>
              <a:t>nedovoljno</a:t>
            </a:r>
            <a:r>
              <a:rPr lang="en-US" sz="2200" dirty="0"/>
              <a:t> </a:t>
            </a:r>
            <a:r>
              <a:rPr lang="en-US" sz="2200" dirty="0" err="1"/>
              <a:t>snažnima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glasnima</a:t>
            </a:r>
            <a:r>
              <a:rPr lang="en-US" sz="2200" dirty="0"/>
              <a:t> da </a:t>
            </a:r>
            <a:r>
              <a:rPr lang="en-US" sz="2200" dirty="0" err="1"/>
              <a:t>djeluju</a:t>
            </a:r>
            <a:r>
              <a:rPr lang="en-US" sz="2200" dirty="0"/>
              <a:t> </a:t>
            </a:r>
            <a:r>
              <a:rPr lang="en-US" sz="2200" dirty="0" err="1"/>
              <a:t>dalje</a:t>
            </a:r>
            <a:r>
              <a:rPr lang="en-US" sz="2200" dirty="0"/>
              <a:t> od </a:t>
            </a:r>
            <a:r>
              <a:rPr lang="en-US" sz="2200" dirty="0" err="1"/>
              <a:t>lokalnih</a:t>
            </a:r>
            <a:r>
              <a:rPr lang="en-US" sz="2200" dirty="0"/>
              <a:t> </a:t>
            </a:r>
            <a:r>
              <a:rPr lang="en-US" sz="2200" dirty="0" err="1"/>
              <a:t>potreba</a:t>
            </a:r>
            <a:r>
              <a:rPr lang="en-US" sz="2200" dirty="0"/>
              <a:t> </a:t>
            </a:r>
            <a:r>
              <a:rPr lang="en-US" sz="2200" dirty="0" err="1"/>
              <a:t>građana</a:t>
            </a:r>
            <a:r>
              <a:rPr lang="en-US" sz="2200" dirty="0"/>
              <a:t>.</a:t>
            </a:r>
            <a:endParaRPr lang="en-HR" sz="2200" dirty="0"/>
          </a:p>
        </p:txBody>
      </p:sp>
      <p:pic>
        <p:nvPicPr>
          <p:cNvPr id="2050" name="Picture 2" descr="Svjetski je dan prava potrošača">
            <a:extLst>
              <a:ext uri="{FF2B5EF4-FFF2-40B4-BE49-F238E27FC236}">
                <a16:creationId xmlns:a16="http://schemas.microsoft.com/office/drawing/2014/main" id="{33A2B9BC-A0E5-C84D-9CA5-E02948378F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32" r="11566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63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8DF19-DD86-9247-A40A-B5FA106EB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       </a:t>
            </a:r>
            <a:r>
              <a:rPr lang="en-HR" dirty="0"/>
              <a:t>Ključni ciljevi projekta </a:t>
            </a:r>
          </a:p>
        </p:txBody>
      </p:sp>
      <p:sp>
        <p:nvSpPr>
          <p:cNvPr id="308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111D5-98D4-1A42-B5D0-B8319F19A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err="1"/>
              <a:t>Ostvariti</a:t>
            </a:r>
            <a:r>
              <a:rPr lang="en-US" sz="2200" dirty="0"/>
              <a:t> </a:t>
            </a:r>
            <a:r>
              <a:rPr lang="en-US" sz="2200" dirty="0" err="1"/>
              <a:t>utjecaj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usvajanje</a:t>
            </a:r>
            <a:r>
              <a:rPr lang="en-US" sz="2200" dirty="0"/>
              <a:t> </a:t>
            </a:r>
            <a:r>
              <a:rPr lang="en-US" sz="2200" dirty="0" err="1"/>
              <a:t>primjedbi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prijedloga</a:t>
            </a:r>
            <a:r>
              <a:rPr lang="en-US" sz="2200" dirty="0"/>
              <a:t> </a:t>
            </a:r>
            <a:r>
              <a:rPr lang="en-US" sz="2200" dirty="0" err="1"/>
              <a:t>Zakona</a:t>
            </a:r>
            <a:r>
              <a:rPr lang="en-US" sz="2200" dirty="0"/>
              <a:t> o </a:t>
            </a:r>
            <a:r>
              <a:rPr lang="en-US" sz="2200" dirty="0" err="1"/>
              <a:t>zaštiti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.</a:t>
            </a:r>
          </a:p>
          <a:p>
            <a:pPr>
              <a:buFont typeface="Wingdings" pitchFamily="2" charset="2"/>
              <a:buChar char="ü"/>
            </a:pPr>
            <a:endParaRPr lang="en-US" sz="2200" dirty="0"/>
          </a:p>
          <a:p>
            <a:pPr>
              <a:buFont typeface="Wingdings" pitchFamily="2" charset="2"/>
              <a:buChar char="ü"/>
            </a:pPr>
            <a:r>
              <a:rPr lang="en-US" sz="2200" dirty="0" err="1"/>
              <a:t>Povećati</a:t>
            </a:r>
            <a:r>
              <a:rPr lang="en-US" sz="2200" dirty="0"/>
              <a:t> </a:t>
            </a:r>
            <a:r>
              <a:rPr lang="en-US" sz="2200" dirty="0" err="1"/>
              <a:t>kapaciteti</a:t>
            </a:r>
            <a:r>
              <a:rPr lang="en-US" sz="2200" dirty="0"/>
              <a:t> </a:t>
            </a:r>
            <a:r>
              <a:rPr lang="en-US" sz="2200" dirty="0" err="1"/>
              <a:t>mreže</a:t>
            </a:r>
            <a:r>
              <a:rPr lang="en-US" sz="2200" dirty="0"/>
              <a:t> OCD-a </a:t>
            </a:r>
            <a:r>
              <a:rPr lang="en-US" sz="2200" dirty="0" err="1"/>
              <a:t>koje</a:t>
            </a:r>
            <a:r>
              <a:rPr lang="en-US" sz="2200" dirty="0"/>
              <a:t> </a:t>
            </a:r>
            <a:r>
              <a:rPr lang="en-US" sz="2200" dirty="0" err="1"/>
              <a:t>zagovaraju</a:t>
            </a:r>
            <a:r>
              <a:rPr lang="en-US" sz="2200" dirty="0"/>
              <a:t> </a:t>
            </a:r>
            <a:r>
              <a:rPr lang="en-US" sz="2200" dirty="0" err="1"/>
              <a:t>pravedniju</a:t>
            </a:r>
            <a:r>
              <a:rPr lang="en-US" sz="2200" dirty="0"/>
              <a:t> </a:t>
            </a:r>
            <a:r>
              <a:rPr lang="en-US" sz="2200" dirty="0" err="1"/>
              <a:t>politiku</a:t>
            </a:r>
            <a:r>
              <a:rPr lang="en-US" sz="2200" dirty="0"/>
              <a:t> </a:t>
            </a:r>
            <a:r>
              <a:rPr lang="en-US" sz="2200" dirty="0" err="1"/>
              <a:t>zaštite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u RH.</a:t>
            </a:r>
          </a:p>
          <a:p>
            <a:pPr>
              <a:buFont typeface="Wingdings" pitchFamily="2" charset="2"/>
              <a:buChar char="ü"/>
            </a:pPr>
            <a:endParaRPr lang="en-US" sz="2200" dirty="0"/>
          </a:p>
          <a:p>
            <a:pPr>
              <a:buFont typeface="Wingdings" pitchFamily="2" charset="2"/>
              <a:buChar char="ü"/>
            </a:pPr>
            <a:r>
              <a:rPr lang="en-US" sz="2200" dirty="0" err="1"/>
              <a:t>Povećati</a:t>
            </a:r>
            <a:r>
              <a:rPr lang="en-US" sz="2200" dirty="0"/>
              <a:t> </a:t>
            </a:r>
            <a:r>
              <a:rPr lang="en-US" sz="2200" dirty="0" err="1"/>
              <a:t>svijest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angažman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</a:t>
            </a:r>
            <a:r>
              <a:rPr lang="en-US" sz="2200" dirty="0" err="1"/>
              <a:t>kroz</a:t>
            </a:r>
            <a:r>
              <a:rPr lang="en-US" sz="2200" dirty="0"/>
              <a:t> </a:t>
            </a:r>
            <a:r>
              <a:rPr lang="en-US" sz="2200" dirty="0" err="1"/>
              <a:t>zagovaračku</a:t>
            </a:r>
            <a:r>
              <a:rPr lang="en-US" sz="2200" dirty="0"/>
              <a:t> </a:t>
            </a:r>
            <a:r>
              <a:rPr lang="en-US" sz="2200" dirty="0" err="1"/>
              <a:t>kampanju</a:t>
            </a:r>
            <a:r>
              <a:rPr lang="en-US" sz="2200" dirty="0"/>
              <a:t>.</a:t>
            </a:r>
            <a:endParaRPr lang="en-HR" sz="2200" dirty="0"/>
          </a:p>
        </p:txBody>
      </p:sp>
      <p:pic>
        <p:nvPicPr>
          <p:cNvPr id="3074" name="Picture 2" descr="Zaštita potrošača treba biti ista online i offline - Ekovjesnik">
            <a:extLst>
              <a:ext uri="{FF2B5EF4-FFF2-40B4-BE49-F238E27FC236}">
                <a16:creationId xmlns:a16="http://schemas.microsoft.com/office/drawing/2014/main" id="{B5F02A76-DC72-5149-9D29-AD4576566E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22" r="19554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377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8B76E-C007-EC45-9BAC-757D6E05E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5" y="3752850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HR" sz="3600" dirty="0"/>
              <a:t>                    Istraživanje </a:t>
            </a:r>
          </a:p>
        </p:txBody>
      </p:sp>
      <p:pic>
        <p:nvPicPr>
          <p:cNvPr id="4100" name="Picture 4" descr="Središnji portal za potrošače - Početna">
            <a:extLst>
              <a:ext uri="{FF2B5EF4-FFF2-40B4-BE49-F238E27FC236}">
                <a16:creationId xmlns:a16="http://schemas.microsoft.com/office/drawing/2014/main" id="{BB6DA019-FB98-3F47-AF6E-DD80969274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05" b="1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3AA1B-72F0-DB44-AAA6-4DBA0E530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800"/>
              <a:t>U Hrvatskoj analiza primjene Zakona o zaštiti potrošača i učinkovitosti rada javnih tijela nije nikad vršena. Ministarstvo donosi Nacionalni plan implementacije zakona s ključnim prioritetima i njegovu analizu koja ne ulazi u pitanja postoje li I jesu li učinkovita tijela koja moraju zaštiti interese građana i koliko oni sami poštuju primjenu propisa.</a:t>
            </a:r>
          </a:p>
          <a:p>
            <a:endParaRPr lang="en-US" sz="1800"/>
          </a:p>
          <a:p>
            <a:pPr>
              <a:buFont typeface="Wingdings" pitchFamily="2" charset="2"/>
              <a:buChar char="ü"/>
            </a:pPr>
            <a:r>
              <a:rPr lang="en-US" sz="1800"/>
              <a:t>Također, sankcija za njih ne postoji a trenutno nažalost ova stvarnost nije ni medijski predstavljana.</a:t>
            </a:r>
            <a:endParaRPr lang="en-HR" sz="1800"/>
          </a:p>
        </p:txBody>
      </p:sp>
    </p:spTree>
    <p:extLst>
      <p:ext uri="{BB962C8B-B14F-4D97-AF65-F5344CB8AC3E}">
        <p14:creationId xmlns:p14="http://schemas.microsoft.com/office/powerpoint/2010/main" val="418909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6E63F-BC7A-0743-BFA0-0BE6F0B89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 err="1"/>
              <a:t>Cilj</a:t>
            </a:r>
            <a:r>
              <a:rPr lang="en-US" sz="2200" dirty="0"/>
              <a:t> </a:t>
            </a:r>
            <a:r>
              <a:rPr lang="en-US" sz="2200" dirty="0" err="1"/>
              <a:t>ovog</a:t>
            </a:r>
            <a:r>
              <a:rPr lang="en-US" sz="2200" dirty="0"/>
              <a:t> </a:t>
            </a:r>
            <a:r>
              <a:rPr lang="en-US" sz="2200" dirty="0" err="1"/>
              <a:t>istraživanja</a:t>
            </a:r>
            <a:r>
              <a:rPr lang="en-US" sz="2200" dirty="0"/>
              <a:t> je </a:t>
            </a:r>
            <a:r>
              <a:rPr lang="en-US" sz="2200" dirty="0" err="1"/>
              <a:t>pokrenuti</a:t>
            </a:r>
            <a:r>
              <a:rPr lang="en-US" sz="2200" dirty="0"/>
              <a:t> </a:t>
            </a:r>
            <a:r>
              <a:rPr lang="en-US" sz="2200" dirty="0" err="1"/>
              <a:t>javno</a:t>
            </a:r>
            <a:r>
              <a:rPr lang="en-US" sz="2200" dirty="0"/>
              <a:t> </a:t>
            </a:r>
            <a:r>
              <a:rPr lang="en-US" sz="2200" dirty="0" err="1"/>
              <a:t>raspravu</a:t>
            </a:r>
            <a:r>
              <a:rPr lang="en-US" sz="2200" dirty="0"/>
              <a:t> o </a:t>
            </a:r>
            <a:r>
              <a:rPr lang="en-US" sz="2200" dirty="0" err="1"/>
              <a:t>ovom</a:t>
            </a:r>
            <a:r>
              <a:rPr lang="en-US" sz="2200" dirty="0"/>
              <a:t> </a:t>
            </a:r>
            <a:r>
              <a:rPr lang="en-US" sz="2200" dirty="0" err="1"/>
              <a:t>problemu</a:t>
            </a:r>
            <a:r>
              <a:rPr lang="en-US" sz="2200" dirty="0"/>
              <a:t> </a:t>
            </a:r>
            <a:r>
              <a:rPr lang="en-US" sz="2200" dirty="0" err="1"/>
              <a:t>kroz</a:t>
            </a:r>
            <a:r>
              <a:rPr lang="en-US" sz="2200" dirty="0"/>
              <a:t> </a:t>
            </a:r>
            <a:r>
              <a:rPr lang="en-US" sz="2200" dirty="0" err="1"/>
              <a:t>konkretne</a:t>
            </a:r>
            <a:r>
              <a:rPr lang="en-US" sz="2200" dirty="0"/>
              <a:t> </a:t>
            </a:r>
            <a:r>
              <a:rPr lang="en-US" sz="2200" dirty="0" err="1"/>
              <a:t>činjenice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definirati</a:t>
            </a:r>
            <a:r>
              <a:rPr lang="en-US" sz="2200" dirty="0"/>
              <a:t> </a:t>
            </a:r>
            <a:r>
              <a:rPr lang="en-US" sz="2200" dirty="0" err="1"/>
              <a:t>prioritetna</a:t>
            </a:r>
            <a:r>
              <a:rPr lang="en-US" sz="2200" dirty="0"/>
              <a:t> </a:t>
            </a:r>
            <a:r>
              <a:rPr lang="en-US" sz="2200" dirty="0" err="1"/>
              <a:t>područja</a:t>
            </a:r>
            <a:r>
              <a:rPr lang="en-US" sz="2200" dirty="0"/>
              <a:t> </a:t>
            </a:r>
            <a:r>
              <a:rPr lang="en-US" sz="2200" dirty="0" err="1"/>
              <a:t>hitnih</a:t>
            </a:r>
            <a:r>
              <a:rPr lang="en-US" sz="2200" dirty="0"/>
              <a:t> </a:t>
            </a:r>
            <a:r>
              <a:rPr lang="en-US" sz="2200" dirty="0" err="1"/>
              <a:t>izmjena</a:t>
            </a:r>
            <a:r>
              <a:rPr lang="en-US" sz="2200" dirty="0"/>
              <a:t> </a:t>
            </a:r>
            <a:r>
              <a:rPr lang="en-US" sz="2200" dirty="0" err="1"/>
              <a:t>propisa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praksi</a:t>
            </a:r>
            <a:r>
              <a:rPr lang="en-US" sz="2200" dirty="0"/>
              <a:t>.</a:t>
            </a:r>
            <a:endParaRPr lang="en-HR" sz="2200" dirty="0"/>
          </a:p>
        </p:txBody>
      </p:sp>
      <p:pic>
        <p:nvPicPr>
          <p:cNvPr id="5122" name="Picture 2" descr="Zanima li vas kako zainteresirati ljude za istraživanje? Ako je tako,  pridružite se Europskoj noći istraživača! | Hazud.hr">
            <a:extLst>
              <a:ext uri="{FF2B5EF4-FFF2-40B4-BE49-F238E27FC236}">
                <a16:creationId xmlns:a16="http://schemas.microsoft.com/office/drawing/2014/main" id="{173EFA68-C81C-C641-8B3A-545385D456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44" r="3050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9F7AABA-9FB4-C44B-A855-49F9E290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88" y="238125"/>
            <a:ext cx="11017250" cy="1435100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               </a:t>
            </a:r>
            <a:r>
              <a:rPr lang="en-HR" sz="4800" dirty="0"/>
              <a:t>Istraživanje </a:t>
            </a:r>
          </a:p>
        </p:txBody>
      </p:sp>
    </p:spTree>
    <p:extLst>
      <p:ext uri="{BB962C8B-B14F-4D97-AF65-F5344CB8AC3E}">
        <p14:creationId xmlns:p14="http://schemas.microsoft.com/office/powerpoint/2010/main" val="1777411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EA3A9B-6CAB-3B42-884B-ABBE79930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               </a:t>
            </a:r>
            <a:r>
              <a:rPr lang="en-HR" sz="4800" dirty="0"/>
              <a:t>Istraživanje</a:t>
            </a:r>
          </a:p>
        </p:txBody>
      </p:sp>
      <p:sp>
        <p:nvSpPr>
          <p:cNvPr id="615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3184F-1ED3-9E4C-8977-0B701E261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 err="1"/>
              <a:t>Istraživanje</a:t>
            </a:r>
            <a:r>
              <a:rPr lang="en-US" sz="2200" dirty="0"/>
              <a:t> </a:t>
            </a:r>
            <a:r>
              <a:rPr lang="en-US" sz="2200" dirty="0" err="1"/>
              <a:t>teži</a:t>
            </a:r>
            <a:r>
              <a:rPr lang="en-US" sz="2200" dirty="0"/>
              <a:t> </a:t>
            </a:r>
            <a:r>
              <a:rPr lang="en-US" sz="2200" dirty="0" err="1"/>
              <a:t>odgovoriti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iduća</a:t>
            </a:r>
            <a:r>
              <a:rPr lang="en-US" sz="2200" dirty="0"/>
              <a:t> </a:t>
            </a:r>
            <a:r>
              <a:rPr lang="en-US" sz="2200" dirty="0" err="1"/>
              <a:t>pitanja</a:t>
            </a:r>
            <a:r>
              <a:rPr lang="en-US" sz="2200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/>
              <a:t>u </a:t>
            </a:r>
            <a:r>
              <a:rPr lang="en-US" sz="2200" dirty="0" err="1"/>
              <a:t>kojoj</a:t>
            </a:r>
            <a:r>
              <a:rPr lang="en-US" sz="2200" dirty="0"/>
              <a:t> </a:t>
            </a:r>
            <a:r>
              <a:rPr lang="en-US" sz="2200" dirty="0" err="1"/>
              <a:t>mjeri</a:t>
            </a:r>
            <a:r>
              <a:rPr lang="en-US" sz="2200" dirty="0"/>
              <a:t> </a:t>
            </a:r>
            <a:r>
              <a:rPr lang="en-US" sz="2200" dirty="0" err="1"/>
              <a:t>postojeće</a:t>
            </a:r>
            <a:r>
              <a:rPr lang="en-US" sz="2200" dirty="0"/>
              <a:t> </a:t>
            </a:r>
            <a:r>
              <a:rPr lang="en-US" sz="2200" dirty="0" err="1"/>
              <a:t>politike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prakse</a:t>
            </a:r>
            <a:r>
              <a:rPr lang="en-US" sz="2200" dirty="0"/>
              <a:t> EU-a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nacionalne</a:t>
            </a:r>
            <a:r>
              <a:rPr lang="en-US" sz="2200" dirty="0"/>
              <a:t> </a:t>
            </a:r>
            <a:r>
              <a:rPr lang="en-US" sz="2200" dirty="0" err="1"/>
              <a:t>politike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prakse</a:t>
            </a:r>
            <a:r>
              <a:rPr lang="en-US" sz="2200" dirty="0"/>
              <a:t> </a:t>
            </a:r>
            <a:r>
              <a:rPr lang="en-US" sz="2200" dirty="0" err="1"/>
              <a:t>štite</a:t>
            </a:r>
            <a:r>
              <a:rPr lang="en-US" sz="2200" dirty="0"/>
              <a:t> </a:t>
            </a:r>
            <a:r>
              <a:rPr lang="en-US" sz="2200" dirty="0" err="1"/>
              <a:t>potrošače</a:t>
            </a:r>
            <a:r>
              <a:rPr lang="en-US" sz="2200" dirty="0"/>
              <a:t> u </a:t>
            </a:r>
            <a:r>
              <a:rPr lang="en-US" sz="2200" dirty="0" err="1"/>
              <a:t>praksi</a:t>
            </a:r>
            <a:endParaRPr lang="en-US" sz="2200" dirty="0"/>
          </a:p>
          <a:p>
            <a:pPr>
              <a:buFont typeface="Wingdings" pitchFamily="2" charset="2"/>
              <a:buChar char="ü"/>
            </a:pPr>
            <a:r>
              <a:rPr lang="en-US" sz="2200" dirty="0"/>
              <a:t>u </a:t>
            </a:r>
            <a:r>
              <a:rPr lang="en-US" sz="2200" dirty="0" err="1"/>
              <a:t>kojim</a:t>
            </a:r>
            <a:r>
              <a:rPr lang="en-US" sz="2200" dirty="0"/>
              <a:t> </a:t>
            </a:r>
            <a:r>
              <a:rPr lang="en-US" sz="2200" dirty="0" err="1"/>
              <a:t>segmentima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potrebne</a:t>
            </a:r>
            <a:r>
              <a:rPr lang="en-US" sz="2200" dirty="0"/>
              <a:t> </a:t>
            </a:r>
            <a:r>
              <a:rPr lang="en-US" sz="2200" dirty="0" err="1"/>
              <a:t>hitne</a:t>
            </a:r>
            <a:r>
              <a:rPr lang="en-US" sz="2200" dirty="0"/>
              <a:t> </a:t>
            </a:r>
            <a:r>
              <a:rPr lang="en-US" sz="2200" dirty="0" err="1"/>
              <a:t>izmjene</a:t>
            </a:r>
            <a:endParaRPr lang="en-US" sz="2200" dirty="0"/>
          </a:p>
          <a:p>
            <a:pPr>
              <a:buFont typeface="Wingdings" pitchFamily="2" charset="2"/>
              <a:buChar char="ü"/>
            </a:pPr>
            <a:r>
              <a:rPr lang="en-US" sz="2200" dirty="0" err="1"/>
              <a:t>koja</a:t>
            </a:r>
            <a:r>
              <a:rPr lang="en-US" sz="2200" dirty="0"/>
              <a:t> bi </a:t>
            </a:r>
            <a:r>
              <a:rPr lang="en-US" sz="2200" dirty="0" err="1"/>
              <a:t>trebala</a:t>
            </a:r>
            <a:r>
              <a:rPr lang="en-US" sz="2200" dirty="0"/>
              <a:t> </a:t>
            </a:r>
            <a:r>
              <a:rPr lang="en-US" sz="2200" dirty="0" err="1"/>
              <a:t>biti</a:t>
            </a:r>
            <a:r>
              <a:rPr lang="en-US" sz="2200" dirty="0"/>
              <a:t> </a:t>
            </a:r>
            <a:r>
              <a:rPr lang="en-US" sz="2200" dirty="0" err="1"/>
              <a:t>uloga</a:t>
            </a:r>
            <a:r>
              <a:rPr lang="en-US" sz="2200" dirty="0"/>
              <a:t> </a:t>
            </a:r>
            <a:r>
              <a:rPr lang="en-US" sz="2200" dirty="0" err="1"/>
              <a:t>organizacija</a:t>
            </a:r>
            <a:r>
              <a:rPr lang="en-US" sz="2200" dirty="0"/>
              <a:t> </a:t>
            </a:r>
            <a:r>
              <a:rPr lang="en-US" sz="2200" dirty="0" err="1"/>
              <a:t>civilnog</a:t>
            </a:r>
            <a:r>
              <a:rPr lang="en-US" sz="2200" dirty="0"/>
              <a:t> </a:t>
            </a:r>
            <a:r>
              <a:rPr lang="en-US" sz="2200" dirty="0" err="1"/>
              <a:t>društva</a:t>
            </a:r>
            <a:r>
              <a:rPr lang="en-US" sz="2200" dirty="0"/>
              <a:t> u </a:t>
            </a:r>
            <a:r>
              <a:rPr lang="en-US" sz="2200" dirty="0" err="1"/>
              <a:t>pitanju</a:t>
            </a:r>
            <a:r>
              <a:rPr lang="en-US" sz="2200" dirty="0"/>
              <a:t> </a:t>
            </a:r>
            <a:r>
              <a:rPr lang="en-US" sz="2200" dirty="0" err="1"/>
              <a:t>zaštite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endParaRPr lang="en-HR" sz="2200" dirty="0"/>
          </a:p>
        </p:txBody>
      </p:sp>
      <p:pic>
        <p:nvPicPr>
          <p:cNvPr id="6146" name="Picture 2" descr="Objava rezultata istraživanja GOOD inicijative - Građanski odgoj i  obrazovanje">
            <a:extLst>
              <a:ext uri="{FF2B5EF4-FFF2-40B4-BE49-F238E27FC236}">
                <a16:creationId xmlns:a16="http://schemas.microsoft.com/office/drawing/2014/main" id="{CA10C38D-A565-C247-9A62-4EDB42A4E4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6" r="22900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49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596A9B-5DB4-B64B-AA81-96DDAF9FF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4800" dirty="0"/>
              <a:t>     Potrošačka politika u očima građana</a:t>
            </a:r>
          </a:p>
        </p:txBody>
      </p:sp>
      <p:sp>
        <p:nvSpPr>
          <p:cNvPr id="717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FA576-5696-B544-899C-3F8A3AFAF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err="1"/>
              <a:t>Jedna</a:t>
            </a:r>
            <a:r>
              <a:rPr lang="en-US" sz="2200" dirty="0"/>
              <a:t> od </a:t>
            </a:r>
            <a:r>
              <a:rPr lang="en-US" sz="2200" dirty="0" err="1"/>
              <a:t>ključnih</a:t>
            </a:r>
            <a:r>
              <a:rPr lang="en-US" sz="2200" dirty="0"/>
              <a:t> </a:t>
            </a:r>
            <a:r>
              <a:rPr lang="en-US" sz="2200" dirty="0" err="1"/>
              <a:t>metoda</a:t>
            </a:r>
            <a:r>
              <a:rPr lang="en-US" sz="2200" dirty="0"/>
              <a:t> </a:t>
            </a:r>
            <a:r>
              <a:rPr lang="en-US" sz="2200" dirty="0" err="1"/>
              <a:t>kako</a:t>
            </a:r>
            <a:r>
              <a:rPr lang="en-US" sz="2200" dirty="0"/>
              <a:t> </a:t>
            </a:r>
            <a:r>
              <a:rPr lang="en-US" sz="2200" dirty="0" err="1"/>
              <a:t>možemo</a:t>
            </a:r>
            <a:r>
              <a:rPr lang="en-US" sz="2200" dirty="0"/>
              <a:t> </a:t>
            </a:r>
            <a:r>
              <a:rPr lang="en-US" sz="2200" dirty="0" err="1"/>
              <a:t>mjeriti</a:t>
            </a:r>
            <a:r>
              <a:rPr lang="en-US" sz="2200" dirty="0"/>
              <a:t> </a:t>
            </a:r>
            <a:r>
              <a:rPr lang="en-US" sz="2200" dirty="0" err="1"/>
              <a:t>zadovoljstvo</a:t>
            </a:r>
            <a:r>
              <a:rPr lang="en-US" sz="2200" dirty="0"/>
              <a:t>  </a:t>
            </a:r>
            <a:r>
              <a:rPr lang="en-US" sz="2200" dirty="0" err="1"/>
              <a:t>potrošača</a:t>
            </a:r>
            <a:r>
              <a:rPr lang="en-US" sz="2200" dirty="0"/>
              <a:t> je </a:t>
            </a:r>
            <a:r>
              <a:rPr lang="en-US" sz="2200" dirty="0" err="1"/>
              <a:t>sustavno</a:t>
            </a:r>
            <a:r>
              <a:rPr lang="en-US" sz="2200" dirty="0"/>
              <a:t> </a:t>
            </a:r>
            <a:r>
              <a:rPr lang="en-US" sz="2200" dirty="0" err="1"/>
              <a:t>praćenje</a:t>
            </a:r>
            <a:r>
              <a:rPr lang="en-US" sz="2200" dirty="0"/>
              <a:t> </a:t>
            </a:r>
            <a:r>
              <a:rPr lang="en-US" sz="2200" dirty="0" err="1"/>
              <a:t>žalbi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sugestija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. </a:t>
            </a:r>
            <a:r>
              <a:rPr lang="en-US" sz="2200" dirty="0" err="1"/>
              <a:t>Prema</a:t>
            </a:r>
            <a:r>
              <a:rPr lang="en-US" sz="2200" dirty="0"/>
              <a:t> </a:t>
            </a:r>
            <a:r>
              <a:rPr lang="en-US" sz="2200" dirty="0" err="1"/>
              <a:t>Zakonu</a:t>
            </a:r>
            <a:r>
              <a:rPr lang="en-US" sz="2200" dirty="0"/>
              <a:t> o </a:t>
            </a:r>
            <a:r>
              <a:rPr lang="en-US" sz="2200" dirty="0" err="1"/>
              <a:t>zaštiti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, </a:t>
            </a:r>
            <a:r>
              <a:rPr lang="en-US" sz="2200" dirty="0" err="1"/>
              <a:t>potrošači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zaštićeni</a:t>
            </a:r>
            <a:r>
              <a:rPr lang="en-US" sz="2200" dirty="0"/>
              <a:t> u </a:t>
            </a:r>
            <a:r>
              <a:rPr lang="en-US" sz="2200" dirty="0" err="1"/>
              <a:t>određenim</a:t>
            </a:r>
            <a:r>
              <a:rPr lang="en-US" sz="2200" dirty="0"/>
              <a:t> </a:t>
            </a:r>
            <a:r>
              <a:rPr lang="en-US" sz="2200" dirty="0" err="1"/>
              <a:t>uvjetima</a:t>
            </a:r>
            <a:r>
              <a:rPr lang="en-US" sz="2200" dirty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err="1"/>
              <a:t>Kako</a:t>
            </a:r>
            <a:r>
              <a:rPr lang="en-US" sz="2200" dirty="0"/>
              <a:t> bi se </a:t>
            </a:r>
            <a:r>
              <a:rPr lang="en-US" sz="2200" dirty="0" err="1"/>
              <a:t>postiglo</a:t>
            </a:r>
            <a:r>
              <a:rPr lang="en-US" sz="2200" dirty="0"/>
              <a:t> </a:t>
            </a:r>
            <a:r>
              <a:rPr lang="en-US" sz="2200" dirty="0" err="1"/>
              <a:t>što</a:t>
            </a:r>
            <a:r>
              <a:rPr lang="en-US" sz="2200" dirty="0"/>
              <a:t> </a:t>
            </a:r>
            <a:r>
              <a:rPr lang="en-US" sz="2200" dirty="0" err="1"/>
              <a:t>veće</a:t>
            </a:r>
            <a:r>
              <a:rPr lang="en-US" sz="2200" dirty="0"/>
              <a:t> </a:t>
            </a:r>
            <a:r>
              <a:rPr lang="en-US" sz="2200" dirty="0" err="1"/>
              <a:t>zadovoljstvo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</a:t>
            </a:r>
            <a:r>
              <a:rPr lang="en-US" sz="2200" dirty="0" err="1"/>
              <a:t>potrebno</a:t>
            </a:r>
            <a:r>
              <a:rPr lang="en-US" sz="2200" dirty="0"/>
              <a:t> je </a:t>
            </a:r>
            <a:r>
              <a:rPr lang="en-US" sz="2200" dirty="0" err="1"/>
              <a:t>kontinuirano</a:t>
            </a:r>
            <a:r>
              <a:rPr lang="en-US" sz="2200" dirty="0"/>
              <a:t> </a:t>
            </a:r>
            <a:r>
              <a:rPr lang="en-US" sz="2200" dirty="0" err="1"/>
              <a:t>pratiti</a:t>
            </a:r>
            <a:r>
              <a:rPr lang="en-US" sz="2200" dirty="0"/>
              <a:t>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situacije</a:t>
            </a:r>
            <a:r>
              <a:rPr lang="en-US" sz="2200" dirty="0"/>
              <a:t>.</a:t>
            </a:r>
            <a:endParaRPr lang="en-HR" sz="2200" dirty="0"/>
          </a:p>
        </p:txBody>
      </p:sp>
      <p:pic>
        <p:nvPicPr>
          <p:cNvPr id="7170" name="Picture 2" descr="Istraživanje">
            <a:extLst>
              <a:ext uri="{FF2B5EF4-FFF2-40B4-BE49-F238E27FC236}">
                <a16:creationId xmlns:a16="http://schemas.microsoft.com/office/drawing/2014/main" id="{54249CB0-37ED-9F4D-BBE2-C104108280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40" r="19283" b="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05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1331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39B1F2-5126-4A41-9BE2-504D64999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HR" sz="5400" dirty="0"/>
              <a:t>     </a:t>
            </a:r>
            <a:r>
              <a:rPr lang="en-HR" sz="4800" dirty="0"/>
              <a:t>Potrošačka politika u očima građana</a:t>
            </a:r>
          </a:p>
        </p:txBody>
      </p:sp>
      <p:sp>
        <p:nvSpPr>
          <p:cNvPr id="1332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7D59F-CC9E-6B4F-A4EA-6BCABA95D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 dirty="0" err="1"/>
              <a:t>Iako</a:t>
            </a:r>
            <a:r>
              <a:rPr lang="en-US" sz="2200" dirty="0"/>
              <a:t> </a:t>
            </a:r>
            <a:r>
              <a:rPr lang="en-US" sz="2200" dirty="0" err="1"/>
              <a:t>možemo</a:t>
            </a:r>
            <a:r>
              <a:rPr lang="en-US" sz="2200" dirty="0"/>
              <a:t> </a:t>
            </a:r>
            <a:r>
              <a:rPr lang="en-US" sz="2200" dirty="0" err="1"/>
              <a:t>zaključiti</a:t>
            </a:r>
            <a:r>
              <a:rPr lang="en-US" sz="2200" dirty="0"/>
              <a:t> </a:t>
            </a:r>
            <a:r>
              <a:rPr lang="en-US" sz="2200" dirty="0" err="1"/>
              <a:t>kako</a:t>
            </a:r>
            <a:r>
              <a:rPr lang="en-US" sz="2200" dirty="0"/>
              <a:t> je </a:t>
            </a:r>
            <a:r>
              <a:rPr lang="en-US" sz="2200" dirty="0" err="1"/>
              <a:t>opće</a:t>
            </a:r>
            <a:r>
              <a:rPr lang="en-US" sz="2200" dirty="0"/>
              <a:t> </a:t>
            </a:r>
            <a:r>
              <a:rPr lang="en-US" sz="2200" dirty="0" err="1"/>
              <a:t>mišljenje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o </a:t>
            </a:r>
            <a:r>
              <a:rPr lang="en-US" sz="2200" dirty="0" err="1"/>
              <a:t>stanju</a:t>
            </a:r>
            <a:r>
              <a:rPr lang="en-US" sz="2200" dirty="0"/>
              <a:t> u </a:t>
            </a:r>
            <a:r>
              <a:rPr lang="en-US" sz="2200" dirty="0" err="1"/>
              <a:t>Hrvatskoj</a:t>
            </a:r>
            <a:r>
              <a:rPr lang="en-US" sz="2200" dirty="0"/>
              <a:t> </a:t>
            </a:r>
            <a:r>
              <a:rPr lang="en-US" sz="2200" dirty="0" err="1"/>
              <a:t>itekako</a:t>
            </a:r>
            <a:r>
              <a:rPr lang="en-US" sz="2200" dirty="0"/>
              <a:t> </a:t>
            </a:r>
            <a:r>
              <a:rPr lang="en-US" sz="2200" dirty="0" err="1"/>
              <a:t>negativno</a:t>
            </a:r>
            <a:r>
              <a:rPr lang="en-US" sz="2200" dirty="0"/>
              <a:t> </a:t>
            </a:r>
            <a:r>
              <a:rPr lang="en-US" sz="2200" dirty="0" err="1"/>
              <a:t>te</a:t>
            </a:r>
            <a:r>
              <a:rPr lang="en-US" sz="2200" dirty="0"/>
              <a:t> da je </a:t>
            </a:r>
            <a:r>
              <a:rPr lang="en-US" sz="2200" dirty="0" err="1"/>
              <a:t>čak</a:t>
            </a:r>
            <a:r>
              <a:rPr lang="en-US" sz="2200" dirty="0"/>
              <a:t> 54,1%ispitanika </a:t>
            </a:r>
            <a:r>
              <a:rPr lang="en-US" sz="2200" dirty="0" err="1"/>
              <a:t>izjavilo</a:t>
            </a:r>
            <a:r>
              <a:rPr lang="en-US" sz="2200" dirty="0"/>
              <a:t> </a:t>
            </a:r>
            <a:r>
              <a:rPr lang="en-US" sz="2200" dirty="0" err="1"/>
              <a:t>kako</a:t>
            </a:r>
            <a:r>
              <a:rPr lang="en-US" sz="2200" dirty="0"/>
              <a:t> ne </a:t>
            </a:r>
            <a:r>
              <a:rPr lang="en-US" sz="2200" dirty="0" err="1"/>
              <a:t>vjeruju</a:t>
            </a:r>
            <a:r>
              <a:rPr lang="en-US" sz="2200" dirty="0"/>
              <a:t> da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danas</a:t>
            </a:r>
            <a:r>
              <a:rPr lang="en-US" sz="2200" dirty="0"/>
              <a:t> u </a:t>
            </a:r>
            <a:r>
              <a:rPr lang="en-US" sz="2200" dirty="0" err="1"/>
              <a:t>Hrvatskoj</a:t>
            </a:r>
            <a:r>
              <a:rPr lang="en-US" sz="2200" dirty="0"/>
              <a:t> </a:t>
            </a:r>
            <a:r>
              <a:rPr lang="en-US" sz="2200" dirty="0" err="1"/>
              <a:t>prava</a:t>
            </a:r>
            <a:r>
              <a:rPr lang="en-US" sz="2200" dirty="0"/>
              <a:t> </a:t>
            </a:r>
            <a:r>
              <a:rPr lang="en-US" sz="2200" dirty="0" err="1"/>
              <a:t>potrošača</a:t>
            </a:r>
            <a:r>
              <a:rPr lang="en-US" sz="2200" dirty="0"/>
              <a:t> </a:t>
            </a:r>
            <a:r>
              <a:rPr lang="en-US" sz="2200" dirty="0" err="1"/>
              <a:t>lako</a:t>
            </a:r>
            <a:r>
              <a:rPr lang="en-US" sz="2200" dirty="0"/>
              <a:t> </a:t>
            </a:r>
            <a:r>
              <a:rPr lang="en-US" sz="2200" dirty="0" err="1"/>
              <a:t>ostvariva</a:t>
            </a:r>
            <a:r>
              <a:rPr lang="en-US" sz="2200" dirty="0"/>
              <a:t> </a:t>
            </a:r>
            <a:r>
              <a:rPr lang="en-US" sz="2200" dirty="0" err="1"/>
              <a:t>ipak</a:t>
            </a:r>
            <a:r>
              <a:rPr lang="en-US" sz="2200" dirty="0"/>
              <a:t> </a:t>
            </a:r>
            <a:r>
              <a:rPr lang="en-US" sz="2200" dirty="0" err="1"/>
              <a:t>većina</a:t>
            </a:r>
            <a:r>
              <a:rPr lang="en-US" sz="2200" dirty="0"/>
              <a:t> od </a:t>
            </a:r>
            <a:r>
              <a:rPr lang="en-US" sz="2200" dirty="0" err="1"/>
              <a:t>njih</a:t>
            </a:r>
            <a:r>
              <a:rPr lang="en-US" sz="2200" dirty="0"/>
              <a:t> (</a:t>
            </a:r>
            <a:r>
              <a:rPr lang="en-US" sz="2200" dirty="0" err="1"/>
              <a:t>čak</a:t>
            </a:r>
            <a:r>
              <a:rPr lang="en-US" sz="2200" dirty="0"/>
              <a:t> 53,7% </a:t>
            </a:r>
            <a:r>
              <a:rPr lang="en-US" sz="2200" dirty="0" err="1"/>
              <a:t>ispitanika</a:t>
            </a:r>
            <a:r>
              <a:rPr lang="en-US" sz="2200" dirty="0"/>
              <a:t>) </a:t>
            </a:r>
            <a:r>
              <a:rPr lang="en-US" sz="2200" dirty="0" err="1"/>
              <a:t>smatra</a:t>
            </a:r>
            <a:r>
              <a:rPr lang="en-US" sz="2200" dirty="0"/>
              <a:t> da </a:t>
            </a:r>
            <a:r>
              <a:rPr lang="en-US" sz="2200" dirty="0" err="1"/>
              <a:t>pomaka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bolje</a:t>
            </a:r>
            <a:r>
              <a:rPr lang="en-US" sz="2200" dirty="0"/>
              <a:t> </a:t>
            </a:r>
            <a:r>
              <a:rPr lang="en-US" sz="2200" dirty="0" err="1"/>
              <a:t>ima</a:t>
            </a:r>
            <a:r>
              <a:rPr lang="en-US" sz="2200" dirty="0"/>
              <a:t>.</a:t>
            </a:r>
            <a:endParaRPr lang="en-HR" sz="2200" dirty="0"/>
          </a:p>
        </p:txBody>
      </p:sp>
      <p:pic>
        <p:nvPicPr>
          <p:cNvPr id="13314" name="Picture 2" descr="U Hrvatskoj pad produktivnosti rada i faktorske proizvodnosti –  terraconbusinessnews">
            <a:extLst>
              <a:ext uri="{FF2B5EF4-FFF2-40B4-BE49-F238E27FC236}">
                <a16:creationId xmlns:a16="http://schemas.microsoft.com/office/drawing/2014/main" id="{9E1D8F40-1548-0241-99E0-E90FC5E11A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4" r="14535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389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775</Words>
  <Application>Microsoft Office PowerPoint</Application>
  <PresentationFormat>Široki zaslon</PresentationFormat>
  <Paragraphs>60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Wingdings</vt:lpstr>
      <vt:lpstr>Office Theme</vt:lpstr>
      <vt:lpstr>„Povjerenstva i Savjetodavna tijela za zaštitu prava potrošača – prilike i izazovi”</vt:lpstr>
      <vt:lpstr>                  O projektu </vt:lpstr>
      <vt:lpstr>                      O projektu </vt:lpstr>
      <vt:lpstr>            Ključni ciljevi projekta </vt:lpstr>
      <vt:lpstr>                    Istraživanje </vt:lpstr>
      <vt:lpstr>                    Istraživanje </vt:lpstr>
      <vt:lpstr>                    Istraživanje</vt:lpstr>
      <vt:lpstr>     Potrošačka politika u očima građana</vt:lpstr>
      <vt:lpstr>     Potrošačka politika u očima građana</vt:lpstr>
      <vt:lpstr>     Potrošačka politika u očima građana</vt:lpstr>
      <vt:lpstr>        Potrošačka politika u očima građana</vt:lpstr>
      <vt:lpstr>                Zaključci istraživanja </vt:lpstr>
      <vt:lpstr>                Zaključci istraživanja </vt:lpstr>
      <vt:lpstr>           Zaključci istraživanja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Prava potrošača u poštanskom prometu</dc:title>
  <dc:creator>Tanja Popović</dc:creator>
  <cp:lastModifiedBy>ROZP Selnica</cp:lastModifiedBy>
  <cp:revision>6</cp:revision>
  <dcterms:created xsi:type="dcterms:W3CDTF">2024-02-19T11:09:08Z</dcterms:created>
  <dcterms:modified xsi:type="dcterms:W3CDTF">2024-03-12T21:31:41Z</dcterms:modified>
</cp:coreProperties>
</file>